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63" r:id="rId2"/>
    <p:sldId id="264" r:id="rId3"/>
    <p:sldId id="840" r:id="rId4"/>
    <p:sldId id="862" r:id="rId5"/>
    <p:sldId id="842" r:id="rId6"/>
    <p:sldId id="844" r:id="rId7"/>
    <p:sldId id="845" r:id="rId8"/>
    <p:sldId id="846" r:id="rId9"/>
    <p:sldId id="847" r:id="rId10"/>
    <p:sldId id="848" r:id="rId11"/>
    <p:sldId id="849" r:id="rId12"/>
    <p:sldId id="850" r:id="rId13"/>
    <p:sldId id="851" r:id="rId14"/>
    <p:sldId id="852" r:id="rId15"/>
    <p:sldId id="853" r:id="rId16"/>
    <p:sldId id="854" r:id="rId17"/>
    <p:sldId id="855" r:id="rId18"/>
    <p:sldId id="856" r:id="rId19"/>
    <p:sldId id="857" r:id="rId20"/>
    <p:sldId id="858" r:id="rId21"/>
    <p:sldId id="859" r:id="rId22"/>
    <p:sldId id="860" r:id="rId23"/>
    <p:sldId id="861" r:id="rId24"/>
    <p:sldId id="863" r:id="rId25"/>
    <p:sldId id="843" r:id="rId26"/>
    <p:sldId id="864" r:id="rId27"/>
    <p:sldId id="865" r:id="rId28"/>
    <p:sldId id="866" r:id="rId29"/>
    <p:sldId id="867" r:id="rId30"/>
    <p:sldId id="868" r:id="rId31"/>
    <p:sldId id="869" r:id="rId32"/>
    <p:sldId id="870" r:id="rId33"/>
    <p:sldId id="871" r:id="rId34"/>
    <p:sldId id="872" r:id="rId35"/>
    <p:sldId id="873" r:id="rId36"/>
    <p:sldId id="874" r:id="rId37"/>
    <p:sldId id="875" r:id="rId38"/>
    <p:sldId id="876" r:id="rId39"/>
    <p:sldId id="877" r:id="rId40"/>
    <p:sldId id="878" r:id="rId41"/>
    <p:sldId id="879" r:id="rId42"/>
    <p:sldId id="880" r:id="rId43"/>
    <p:sldId id="881" r:id="rId44"/>
    <p:sldId id="882" r:id="rId45"/>
    <p:sldId id="883" r:id="rId46"/>
    <p:sldId id="884" r:id="rId47"/>
    <p:sldId id="885" r:id="rId48"/>
    <p:sldId id="886" r:id="rId49"/>
    <p:sldId id="887" r:id="rId50"/>
    <p:sldId id="888" r:id="rId51"/>
    <p:sldId id="889" r:id="rId52"/>
    <p:sldId id="890" r:id="rId53"/>
    <p:sldId id="891" r:id="rId54"/>
    <p:sldId id="892" r:id="rId55"/>
    <p:sldId id="893" r:id="rId56"/>
    <p:sldId id="894" r:id="rId57"/>
    <p:sldId id="895" r:id="rId58"/>
    <p:sldId id="839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68F128-8132-409A-AF4A-DBC4DCE6ECC5}">
          <p14:sldIdLst>
            <p14:sldId id="263"/>
            <p14:sldId id="264"/>
            <p14:sldId id="840"/>
            <p14:sldId id="862"/>
            <p14:sldId id="842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3"/>
            <p14:sldId id="84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4C56D-F37B-8A93-8258-4BF24177998C}" v="17" dt="2020-04-21T01:07:19.938"/>
    <p1510:client id="{911AC38F-A83B-4353-B036-3C5696465EEF}" v="1" dt="2020-12-02T05:18:4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9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85716-0B86-48B7-BEA9-37CA52C51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7D5C2-DAED-422E-82F5-22D0A5911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D528E-2EDA-4474-866A-DF716A159D98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20EE1-4C2B-4935-9973-3362F94C9B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8557-6C08-4635-8E6B-3565CCFBAA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49345-F011-4943-B160-9EA408A4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0241-759B-45E0-98F4-1DCE48CEAB8A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114C-AB4D-4D86-844B-4975A0F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5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62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8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9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2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25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1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54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33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37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2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95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6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69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18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23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6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79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96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94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86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58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05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8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9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0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31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5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09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72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32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0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518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76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820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52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16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002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60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0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0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24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8194964" cy="795267"/>
          </a:xfrm>
        </p:spPr>
        <p:txBody>
          <a:bodyPr>
            <a:normAutofit/>
          </a:bodyPr>
          <a:lstStyle>
            <a:lvl1pPr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379605"/>
          </a:xfrm>
        </p:spPr>
        <p:txBody>
          <a:bodyPr>
            <a:normAutofit/>
          </a:bodyPr>
          <a:lstStyle>
            <a:lvl1pPr>
              <a:buSzPct val="60000"/>
              <a:buFont typeface="Wingdings" pitchFamily="2" charset="2"/>
              <a:buChar char="q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73" r:id="rId6"/>
    <p:sldLayoutId id="2147483672" r:id="rId7"/>
    <p:sldLayoutId id="2147483667" r:id="rId8"/>
    <p:sldLayoutId id="2147483675" r:id="rId9"/>
    <p:sldLayoutId id="21474836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9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Empirical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15264"/>
                <a:ext cx="8458200" cy="47126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/>
                  <a:t>We can only observe a set of training data </a:t>
                </a:r>
                <a:r>
                  <a:rPr lang="en-US" sz="2031" b="1" dirty="0"/>
                  <a:t>D</a:t>
                </a:r>
                <a:r>
                  <a:rPr lang="en-US" sz="2031" dirty="0"/>
                  <a:t> = {(</a:t>
                </a:r>
                <a:r>
                  <a:rPr lang="en-US" sz="2031" b="1" dirty="0"/>
                  <a:t>x</a:t>
                </a:r>
                <a:r>
                  <a:rPr lang="en-US" sz="2031" baseline="-25000" dirty="0"/>
                  <a:t>1</a:t>
                </a:r>
                <a:r>
                  <a:rPr lang="en-US" sz="2031" dirty="0"/>
                  <a:t>, y</a:t>
                </a:r>
                <a:r>
                  <a:rPr lang="en-US" sz="2031" baseline="-25000" dirty="0"/>
                  <a:t>1</a:t>
                </a:r>
                <a:r>
                  <a:rPr lang="en-US" sz="2031" dirty="0"/>
                  <a:t>), (</a:t>
                </a:r>
                <a:r>
                  <a:rPr lang="en-US" sz="2031" b="1" dirty="0"/>
                  <a:t>x</a:t>
                </a:r>
                <a:r>
                  <a:rPr lang="en-US" sz="2031" baseline="-25000" dirty="0"/>
                  <a:t>2</a:t>
                </a:r>
                <a:r>
                  <a:rPr lang="en-US" sz="2031" dirty="0"/>
                  <a:t>, y</a:t>
                </a:r>
                <a:r>
                  <a:rPr lang="en-US" sz="2031" baseline="-25000" dirty="0"/>
                  <a:t>2</a:t>
                </a:r>
                <a:r>
                  <a:rPr lang="en-US" sz="2031" dirty="0"/>
                  <a:t>), …, (</a:t>
                </a:r>
                <a:r>
                  <a:rPr lang="en-US" sz="2031" b="1" dirty="0"/>
                  <a:t>x</a:t>
                </a:r>
                <a:r>
                  <a:rPr lang="en-US" sz="2031" baseline="-25000" dirty="0"/>
                  <a:t>M</a:t>
                </a:r>
                <a:r>
                  <a:rPr lang="en-US" sz="2031" dirty="0"/>
                  <a:t>, y</a:t>
                </a:r>
                <a:r>
                  <a:rPr lang="en-US" sz="2031" baseline="-25000" dirty="0"/>
                  <a:t>M</a:t>
                </a:r>
                <a:r>
                  <a:rPr lang="en-US" sz="2031" dirty="0"/>
                  <a:t>)}, and have to learn f from </a:t>
                </a:r>
                <a:r>
                  <a:rPr lang="en-US" sz="2031" b="1" dirty="0"/>
                  <a:t>D</a:t>
                </a:r>
                <a:r>
                  <a:rPr lang="en-US" sz="2031" dirty="0"/>
                  <a:t>.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1108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endParaRPr lang="en-US" sz="1846" dirty="0"/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>
                    <a:solidFill>
                      <a:srgbClr val="0000FF"/>
                    </a:solidFill>
                  </a:rPr>
                  <a:t>Empirical loss</a:t>
                </a:r>
                <a:r>
                  <a:rPr lang="en-US" sz="2031" dirty="0"/>
                  <a:t> (lỗi thực nghiệm, residual sum of squares):</a:t>
                </a:r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endParaRPr lang="en-US" sz="2215" dirty="0"/>
              </a:p>
              <a:p>
                <a:pPr lvl="1">
                  <a:lnSpc>
                    <a:spcPct val="100000"/>
                  </a:lnSpc>
                  <a:spcBef>
                    <a:spcPts val="1108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46" dirty="0"/>
                  <a:t>RSS/M is an approximation to </a:t>
                </a:r>
                <a:r>
                  <a:rPr lang="en-US" sz="1846" b="1" dirty="0"/>
                  <a:t>E</a:t>
                </a:r>
                <a:r>
                  <a:rPr lang="en-US" sz="1846" baseline="-25000" dirty="0"/>
                  <a:t>x</a:t>
                </a:r>
                <a:r>
                  <a:rPr lang="en-US" sz="1846" dirty="0"/>
                  <a:t>[r(</a:t>
                </a:r>
                <a:r>
                  <a:rPr lang="en-US" sz="1846" b="1" dirty="0"/>
                  <a:t>x</a:t>
                </a:r>
                <a:r>
                  <a:rPr lang="en-US" sz="1846" dirty="0"/>
                  <a:t>)].</a:t>
                </a:r>
                <a:endParaRPr lang="en-US" sz="2031" dirty="0"/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sz="2215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sz="2215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215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vi-VN" sz="2215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GB" sz="2215" i="1" dirty="0">
                            <a:latin typeface="Cambria Math" panose="02040503050406030204" pitchFamily="18" charset="0"/>
                          </a:rPr>
                          <m:t>𝑅𝑆𝑆</m:t>
                        </m:r>
                        <m:d>
                          <m:dPr>
                            <m:ctrlPr>
                              <a:rPr lang="en-GB" sz="2215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15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GB" sz="2215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15" b="1" i="1" dirty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2215" i="1" baseline="-25000" dirty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15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15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215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15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31" dirty="0"/>
                  <a:t> is often known as </a:t>
                </a:r>
                <a:r>
                  <a:rPr lang="en-US" sz="2031" i="1" dirty="0">
                    <a:solidFill>
                      <a:srgbClr val="0432FF"/>
                    </a:solidFill>
                  </a:rPr>
                  <a:t>generalization error</a:t>
                </a:r>
                <a:r>
                  <a:rPr lang="en-US" sz="2031" dirty="0"/>
                  <a:t> of </a:t>
                </a:r>
                <a:r>
                  <a:rPr lang="en-US" sz="2031" i="1" dirty="0"/>
                  <a:t>f</a:t>
                </a:r>
                <a:r>
                  <a:rPr lang="en-US" sz="2031" dirty="0"/>
                  <a:t>.</a:t>
                </a:r>
                <a:br>
                  <a:rPr lang="en-US" sz="2031" dirty="0"/>
                </a:br>
                <a:r>
                  <a:rPr lang="en-US" sz="2031" dirty="0"/>
                  <a:t>   (lỗi tổng quát hoá)</a:t>
                </a:r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/>
                  <a:t>Many learning algorithms base on this RSS and its variants.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15264"/>
                <a:ext cx="8458200" cy="4712673"/>
              </a:xfrm>
              <a:blipFill>
                <a:blip r:embed="rId3"/>
                <a:stretch>
                  <a:fillRect l="-900" t="-806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61" y="3046781"/>
            <a:ext cx="6834554" cy="8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ordinary least squares (OLS)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325481"/>
            <a:ext cx="8458200" cy="4994025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Given </a:t>
            </a:r>
            <a:r>
              <a:rPr lang="en-US" sz="2031" b="1" dirty="0"/>
              <a:t>D</a:t>
            </a:r>
            <a:r>
              <a:rPr lang="en-US" sz="2031" dirty="0"/>
              <a:t>, we find f* that minimizes RSS:</a:t>
            </a:r>
          </a:p>
          <a:p>
            <a:pPr>
              <a:spcBef>
                <a:spcPts val="1108"/>
              </a:spcBef>
            </a:pPr>
            <a:endParaRPr lang="en-US" sz="2031" dirty="0"/>
          </a:p>
          <a:p>
            <a:pPr>
              <a:spcBef>
                <a:spcPts val="1108"/>
              </a:spcBef>
            </a:pPr>
            <a:endParaRPr lang="en-US" sz="2031" dirty="0"/>
          </a:p>
          <a:p>
            <a:pPr marL="211021" lvl="1" indent="0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endParaRPr lang="en-US" sz="1846" dirty="0"/>
          </a:p>
          <a:p>
            <a:pPr>
              <a:spcBef>
                <a:spcPts val="2215"/>
              </a:spcBef>
            </a:pPr>
            <a:r>
              <a:rPr lang="en-US" sz="2000" dirty="0"/>
              <a:t>This method is often known as </a:t>
            </a:r>
            <a:r>
              <a:rPr lang="en-US" sz="2000" i="1" dirty="0">
                <a:solidFill>
                  <a:srgbClr val="0000FF"/>
                </a:solidFill>
              </a:rPr>
              <a:t>ordinary least squares (OLS, bình phương tối thiểu).</a:t>
            </a:r>
          </a:p>
          <a:p>
            <a:pPr>
              <a:spcBef>
                <a:spcPts val="1108"/>
              </a:spcBef>
            </a:pPr>
            <a:r>
              <a:rPr lang="en-US" sz="2000" dirty="0"/>
              <a:t>Find </a:t>
            </a:r>
            <a:r>
              <a:rPr lang="en-US" sz="2000" b="1" dirty="0"/>
              <a:t>w</a:t>
            </a:r>
            <a:r>
              <a:rPr lang="en-US" sz="2000" dirty="0"/>
              <a:t>* by taking the gradient of RSS and the solving the equation RSS’=0. We have:</a:t>
            </a:r>
          </a:p>
          <a:p>
            <a:pPr>
              <a:spcBef>
                <a:spcPts val="1108"/>
              </a:spcBef>
            </a:pPr>
            <a:endParaRPr lang="en-US" sz="2031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Where </a:t>
            </a:r>
            <a:r>
              <a:rPr lang="en-US" sz="1800" b="1" dirty="0"/>
              <a:t>A</a:t>
            </a:r>
            <a:r>
              <a:rPr lang="en-US" sz="1800" dirty="0"/>
              <a:t> is the data matrix of size M</a:t>
            </a:r>
            <a:r>
              <a:rPr lang="en-US" sz="1400" dirty="0"/>
              <a:t>x</a:t>
            </a:r>
            <a:r>
              <a:rPr lang="en-US" sz="1800" dirty="0"/>
              <a:t>(n+1), whose the i</a:t>
            </a:r>
            <a:r>
              <a:rPr lang="en-US" sz="1800" baseline="30000" dirty="0"/>
              <a:t>th</a:t>
            </a:r>
            <a:r>
              <a:rPr lang="en-US" sz="1800" dirty="0"/>
              <a:t> row is </a:t>
            </a:r>
            <a:br>
              <a:rPr lang="en-US" sz="1800" dirty="0"/>
            </a:br>
            <a:r>
              <a:rPr lang="en-US" sz="1800" b="1" dirty="0"/>
              <a:t>A</a:t>
            </a:r>
            <a:r>
              <a:rPr lang="en-US" sz="1800" baseline="-25000" dirty="0"/>
              <a:t>i</a:t>
            </a:r>
            <a:r>
              <a:rPr lang="en-US" sz="1800" dirty="0"/>
              <a:t> = (1, x</a:t>
            </a:r>
            <a:r>
              <a:rPr lang="en-US" sz="1800" baseline="-25000" dirty="0"/>
              <a:t>i1</a:t>
            </a:r>
            <a:r>
              <a:rPr lang="en-US" sz="1800" dirty="0"/>
              <a:t>, x</a:t>
            </a:r>
            <a:r>
              <a:rPr lang="en-US" sz="1800" baseline="-25000" dirty="0"/>
              <a:t>i2</a:t>
            </a:r>
            <a:r>
              <a:rPr lang="en-US" sz="1800" dirty="0"/>
              <a:t>, …, x</a:t>
            </a:r>
            <a:r>
              <a:rPr lang="en-US" sz="1800" baseline="-25000" dirty="0"/>
              <a:t>in</a:t>
            </a:r>
            <a:r>
              <a:rPr lang="en-US" sz="1800" dirty="0"/>
              <a:t>); </a:t>
            </a:r>
            <a:r>
              <a:rPr lang="en-US" sz="1800" b="1" dirty="0"/>
              <a:t>B</a:t>
            </a:r>
            <a:r>
              <a:rPr lang="en-US" sz="1800" baseline="30000" dirty="0"/>
              <a:t>-1</a:t>
            </a:r>
            <a:r>
              <a:rPr lang="en-US" sz="1800" dirty="0"/>
              <a:t> is the inversion of matrix </a:t>
            </a:r>
            <a:r>
              <a:rPr lang="en-US" sz="1800" b="1" dirty="0"/>
              <a:t>B</a:t>
            </a:r>
            <a:r>
              <a:rPr lang="en-US" sz="1800" dirty="0"/>
              <a:t>; </a:t>
            </a:r>
            <a:r>
              <a:rPr lang="en-US" sz="1800" b="1" dirty="0"/>
              <a:t>y</a:t>
            </a:r>
            <a:r>
              <a:rPr lang="en-US" sz="1800" dirty="0"/>
              <a:t> = (y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-25000" dirty="0"/>
              <a:t>2</a:t>
            </a:r>
            <a:r>
              <a:rPr lang="en-US" sz="1800" dirty="0"/>
              <a:t>, …, y</a:t>
            </a:r>
            <a:r>
              <a:rPr lang="en-US" sz="1800" baseline="-25000" dirty="0"/>
              <a:t>M</a:t>
            </a:r>
            <a:r>
              <a:rPr lang="en-US" sz="1800" dirty="0"/>
              <a:t>)</a:t>
            </a:r>
            <a:r>
              <a:rPr lang="en-US" sz="1800" baseline="30000" dirty="0"/>
              <a:t>T</a:t>
            </a:r>
            <a:r>
              <a:rPr lang="en-US" sz="1800" dirty="0"/>
              <a:t>.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>
                <a:solidFill>
                  <a:srgbClr val="FF0000"/>
                </a:solidFill>
              </a:rPr>
              <a:t>Note: we assume that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baseline="30000" dirty="0">
                <a:solidFill>
                  <a:srgbClr val="FF0000"/>
                </a:solidFill>
              </a:rPr>
              <a:t>T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FF0000"/>
                </a:solidFill>
              </a:rPr>
              <a:t> is invertible (ma trận 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baseline="30000" dirty="0">
                <a:solidFill>
                  <a:srgbClr val="FF0000"/>
                </a:solidFill>
              </a:rPr>
              <a:t>T</a:t>
            </a:r>
            <a:r>
              <a:rPr lang="en-US" sz="1800" b="1" dirty="0">
                <a:solidFill>
                  <a:srgbClr val="FF0000"/>
                </a:solidFill>
              </a:rPr>
              <a:t>A</a:t>
            </a:r>
            <a:r>
              <a:rPr lang="en-US" sz="1800" dirty="0">
                <a:solidFill>
                  <a:srgbClr val="FF0000"/>
                </a:solidFill>
              </a:rPr>
              <a:t> khả nghịch).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1" y="1702607"/>
            <a:ext cx="6541477" cy="1418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31" y="4425677"/>
            <a:ext cx="2332892" cy="422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06109" y="2401788"/>
            <a:ext cx="633046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837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OLS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480759"/>
            <a:ext cx="8458200" cy="4783014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Input: </a:t>
            </a:r>
            <a:r>
              <a:rPr lang="en-US" sz="2031" b="1" dirty="0"/>
              <a:t>D</a:t>
            </a:r>
            <a:r>
              <a:rPr lang="en-US" sz="2031" dirty="0"/>
              <a:t> = {(</a:t>
            </a:r>
            <a:r>
              <a:rPr lang="en-US" sz="2031" b="1" dirty="0"/>
              <a:t>x</a:t>
            </a:r>
            <a:r>
              <a:rPr lang="en-US" sz="2031" baseline="-25000" dirty="0"/>
              <a:t>1</a:t>
            </a:r>
            <a:r>
              <a:rPr lang="en-US" sz="2031" dirty="0"/>
              <a:t>, y</a:t>
            </a:r>
            <a:r>
              <a:rPr lang="en-US" sz="2031" baseline="-25000" dirty="0"/>
              <a:t>1</a:t>
            </a:r>
            <a:r>
              <a:rPr lang="en-US" sz="2031" dirty="0"/>
              <a:t>), (</a:t>
            </a:r>
            <a:r>
              <a:rPr lang="en-US" sz="2031" b="1" dirty="0"/>
              <a:t>x</a:t>
            </a:r>
            <a:r>
              <a:rPr lang="en-US" sz="2031" baseline="-25000" dirty="0"/>
              <a:t>2</a:t>
            </a:r>
            <a:r>
              <a:rPr lang="en-US" sz="2031" dirty="0"/>
              <a:t>, y</a:t>
            </a:r>
            <a:r>
              <a:rPr lang="en-US" sz="2031" baseline="-25000" dirty="0"/>
              <a:t>2</a:t>
            </a:r>
            <a:r>
              <a:rPr lang="en-US" sz="2031" dirty="0"/>
              <a:t>), …, (</a:t>
            </a:r>
            <a:r>
              <a:rPr lang="en-US" sz="2031" b="1" dirty="0"/>
              <a:t>x</a:t>
            </a:r>
            <a:r>
              <a:rPr lang="en-US" sz="2031" baseline="-25000" dirty="0"/>
              <a:t>M</a:t>
            </a:r>
            <a:r>
              <a:rPr lang="en-US" sz="2031" dirty="0"/>
              <a:t>, y</a:t>
            </a:r>
            <a:r>
              <a:rPr lang="en-US" sz="2031" baseline="-25000" dirty="0"/>
              <a:t>M</a:t>
            </a:r>
            <a:r>
              <a:rPr lang="en-US" sz="2031" dirty="0"/>
              <a:t>)}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Output: </a:t>
            </a:r>
            <a:r>
              <a:rPr lang="en-US" sz="2031" b="1" dirty="0"/>
              <a:t>w</a:t>
            </a:r>
            <a:r>
              <a:rPr lang="en-US" sz="2031" dirty="0"/>
              <a:t>*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Learning: compute </a:t>
            </a:r>
          </a:p>
          <a:p>
            <a:pPr marL="211021" lvl="1" indent="0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endParaRPr lang="en-US" sz="1846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Where </a:t>
            </a:r>
            <a:r>
              <a:rPr lang="en-US" sz="1800" b="1" dirty="0"/>
              <a:t>A</a:t>
            </a:r>
            <a:r>
              <a:rPr lang="en-US" sz="1800" dirty="0"/>
              <a:t> is the data matrix of size Mx(n+1), whose the i</a:t>
            </a:r>
            <a:r>
              <a:rPr lang="en-US" sz="1800" baseline="30000" dirty="0"/>
              <a:t>th</a:t>
            </a:r>
            <a:r>
              <a:rPr lang="en-US" sz="1800" dirty="0"/>
              <a:t> row is </a:t>
            </a:r>
            <a:br>
              <a:rPr lang="en-US" sz="1800" dirty="0"/>
            </a:br>
            <a:r>
              <a:rPr lang="en-US" sz="1800" b="1" dirty="0"/>
              <a:t>A</a:t>
            </a:r>
            <a:r>
              <a:rPr lang="en-US" sz="1800" baseline="-25000" dirty="0"/>
              <a:t>i</a:t>
            </a:r>
            <a:r>
              <a:rPr lang="en-US" sz="1800" dirty="0"/>
              <a:t> = (1, x</a:t>
            </a:r>
            <a:r>
              <a:rPr lang="en-US" sz="1800" baseline="-25000" dirty="0"/>
              <a:t>i1</a:t>
            </a:r>
            <a:r>
              <a:rPr lang="en-US" sz="1800" dirty="0"/>
              <a:t>, x</a:t>
            </a:r>
            <a:r>
              <a:rPr lang="en-US" sz="1800" baseline="-25000" dirty="0"/>
              <a:t>i2</a:t>
            </a:r>
            <a:r>
              <a:rPr lang="en-US" sz="1800" dirty="0"/>
              <a:t>, …, x</a:t>
            </a:r>
            <a:r>
              <a:rPr lang="en-US" sz="1800" baseline="-25000" dirty="0"/>
              <a:t>in</a:t>
            </a:r>
            <a:r>
              <a:rPr lang="en-US" sz="1800" dirty="0"/>
              <a:t>); </a:t>
            </a:r>
            <a:r>
              <a:rPr lang="en-US" sz="1800" b="1" dirty="0"/>
              <a:t>B</a:t>
            </a:r>
            <a:r>
              <a:rPr lang="en-US" sz="1800" baseline="30000" dirty="0"/>
              <a:t>-1</a:t>
            </a:r>
            <a:r>
              <a:rPr lang="en-US" sz="1800" dirty="0"/>
              <a:t> is the inversion of matrix </a:t>
            </a:r>
            <a:r>
              <a:rPr lang="en-US" sz="1800" b="1" dirty="0"/>
              <a:t>B</a:t>
            </a:r>
            <a:r>
              <a:rPr lang="en-US" sz="1800" dirty="0"/>
              <a:t>; </a:t>
            </a:r>
            <a:r>
              <a:rPr lang="en-US" sz="1800" b="1" dirty="0"/>
              <a:t>y</a:t>
            </a:r>
            <a:r>
              <a:rPr lang="en-US" sz="1800" dirty="0"/>
              <a:t> = (y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-25000" dirty="0"/>
              <a:t>2</a:t>
            </a:r>
            <a:r>
              <a:rPr lang="en-US" sz="1800" dirty="0"/>
              <a:t>, …, y</a:t>
            </a:r>
            <a:r>
              <a:rPr lang="en-US" sz="1800" baseline="-25000" dirty="0"/>
              <a:t>M</a:t>
            </a:r>
            <a:r>
              <a:rPr lang="en-US" sz="1800" dirty="0"/>
              <a:t>)</a:t>
            </a:r>
            <a:r>
              <a:rPr lang="en-US" sz="1800" baseline="30000" dirty="0"/>
              <a:t>T</a:t>
            </a:r>
            <a:r>
              <a:rPr lang="en-US" sz="1800" dirty="0"/>
              <a:t>.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>
                <a:solidFill>
                  <a:srgbClr val="FF0000"/>
                </a:solidFill>
              </a:rPr>
              <a:t>Note: we assume that </a:t>
            </a:r>
            <a:r>
              <a:rPr lang="en-US" sz="1846" b="1" dirty="0">
                <a:solidFill>
                  <a:srgbClr val="FF0000"/>
                </a:solidFill>
              </a:rPr>
              <a:t>A</a:t>
            </a:r>
            <a:r>
              <a:rPr lang="en-US" sz="1846" baseline="30000" dirty="0">
                <a:solidFill>
                  <a:srgbClr val="FF0000"/>
                </a:solidFill>
              </a:rPr>
              <a:t>T</a:t>
            </a:r>
            <a:r>
              <a:rPr lang="en-US" sz="1846" b="1" dirty="0">
                <a:solidFill>
                  <a:srgbClr val="FF0000"/>
                </a:solidFill>
              </a:rPr>
              <a:t>A</a:t>
            </a:r>
            <a:r>
              <a:rPr lang="en-US" sz="1846" dirty="0">
                <a:solidFill>
                  <a:srgbClr val="FF0000"/>
                </a:solidFill>
              </a:rPr>
              <a:t> is invertible.</a:t>
            </a:r>
            <a:endParaRPr lang="en-US" sz="2031" dirty="0"/>
          </a:p>
          <a:p>
            <a:pPr>
              <a:spcBef>
                <a:spcPts val="1108"/>
              </a:spcBef>
            </a:pPr>
            <a:r>
              <a:rPr lang="en-US" sz="2031" dirty="0"/>
              <a:t>Prediction for a new </a:t>
            </a:r>
            <a:r>
              <a:rPr lang="en-US" sz="2031" b="1" dirty="0"/>
              <a:t>x</a:t>
            </a:r>
            <a:r>
              <a:rPr lang="en-US" sz="2031" dirty="0"/>
              <a:t>:</a:t>
            </a:r>
          </a:p>
          <a:p>
            <a:pPr marL="0" indent="0" algn="ctr">
              <a:spcBef>
                <a:spcPts val="1108"/>
              </a:spcBef>
              <a:buNone/>
            </a:pPr>
            <a:endParaRPr lang="en-US" sz="2031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5" y="2713668"/>
            <a:ext cx="2332892" cy="422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20" y="4771435"/>
            <a:ext cx="3481754" cy="3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OLS example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Group 97"/>
          <p:cNvGraphicFramePr>
            <a:graphicFrameLocks noGrp="1"/>
          </p:cNvGraphicFramePr>
          <p:nvPr/>
        </p:nvGraphicFramePr>
        <p:xfrm>
          <a:off x="422031" y="2092569"/>
          <a:ext cx="3516924" cy="3160540"/>
        </p:xfrm>
        <a:graphic>
          <a:graphicData uri="http://schemas.openxmlformats.org/drawingml/2006/table">
            <a:tbl>
              <a:tblPr/>
              <a:tblGrid>
                <a:gridCol w="175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-0.17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-2.5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1.44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-1.74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-2.46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5" y="1888455"/>
            <a:ext cx="3996000" cy="37913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5328139"/>
            <a:ext cx="281353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/>
              <a:t>f*(x) = 0.81x – 0.78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6892" y="2514601"/>
            <a:ext cx="422031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/>
              <a:t>f*</a:t>
            </a:r>
          </a:p>
        </p:txBody>
      </p:sp>
    </p:spTree>
    <p:extLst>
      <p:ext uri="{BB962C8B-B14F-4D97-AF65-F5344CB8AC3E}">
        <p14:creationId xmlns:p14="http://schemas.microsoft.com/office/powerpoint/2010/main" val="10882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limitations of OLS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42"/>
            <a:ext cx="8458200" cy="4783014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OLS cannot work if </a:t>
            </a:r>
            <a:r>
              <a:rPr lang="en-US" sz="2215" b="1" dirty="0"/>
              <a:t>A</a:t>
            </a:r>
            <a:r>
              <a:rPr lang="en-US" sz="2215" baseline="30000" dirty="0"/>
              <a:t>T</a:t>
            </a:r>
            <a:r>
              <a:rPr lang="en-US" sz="2215" b="1" dirty="0"/>
              <a:t>A</a:t>
            </a:r>
            <a:r>
              <a:rPr lang="en-US" sz="2215" dirty="0"/>
              <a:t> is not invertible</a:t>
            </a:r>
            <a:endParaRPr lang="en-US" sz="1846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If some columns (attributes/features) of </a:t>
            </a:r>
            <a:r>
              <a:rPr lang="en-US" sz="1846" b="1" dirty="0"/>
              <a:t>A</a:t>
            </a:r>
            <a:r>
              <a:rPr lang="en-US" sz="1846" dirty="0"/>
              <a:t> are dependent, then </a:t>
            </a:r>
            <a:r>
              <a:rPr lang="en-US" sz="1846" b="1" dirty="0"/>
              <a:t>A</a:t>
            </a:r>
            <a:r>
              <a:rPr lang="en-US" sz="1846" dirty="0"/>
              <a:t> will be singular and therefore </a:t>
            </a:r>
            <a:r>
              <a:rPr lang="en-US" sz="1846" b="1" dirty="0"/>
              <a:t>A</a:t>
            </a:r>
            <a:r>
              <a:rPr lang="en-US" sz="1846" baseline="30000" dirty="0"/>
              <a:t>T</a:t>
            </a:r>
            <a:r>
              <a:rPr lang="en-US" sz="1846" b="1" dirty="0"/>
              <a:t>A</a:t>
            </a:r>
            <a:r>
              <a:rPr lang="en-US" sz="1846" dirty="0"/>
              <a:t> is not invertible.</a:t>
            </a:r>
            <a:endParaRPr lang="en-US" sz="2031" dirty="0"/>
          </a:p>
          <a:p>
            <a:pPr>
              <a:spcBef>
                <a:spcPts val="1108"/>
              </a:spcBef>
            </a:pPr>
            <a:r>
              <a:rPr lang="en-US" sz="2031" dirty="0"/>
              <a:t>OLS requires considerable computation due to the need of computing a matrix inversion.</a:t>
            </a:r>
            <a:endParaRPr lang="en-US" sz="1846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Intractable for the very high dimensional problems.</a:t>
            </a:r>
            <a:endParaRPr lang="en-US" sz="2031" dirty="0"/>
          </a:p>
          <a:p>
            <a:pPr>
              <a:spcBef>
                <a:spcPts val="1108"/>
              </a:spcBef>
            </a:pPr>
            <a:r>
              <a:rPr lang="en-US" sz="2031" dirty="0"/>
              <a:t>OLS very likely tends to overfitting, because the learning phase just focuses on minimizing errors on the training data.</a:t>
            </a:r>
          </a:p>
          <a:p>
            <a:pPr marL="211021" lvl="1" indent="0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endParaRPr lang="en-US" sz="203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7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Ridge regression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24860"/>
                <a:ext cx="8458200" cy="492368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108"/>
                  </a:spcBef>
                </a:pPr>
                <a:r>
                  <a:rPr lang="en-US" sz="2031" dirty="0"/>
                  <a:t>Given </a:t>
                </a:r>
                <a:r>
                  <a:rPr lang="en-US" sz="2031" b="1" dirty="0"/>
                  <a:t>D </a:t>
                </a:r>
                <a:r>
                  <a:rPr lang="en-US" sz="2031" dirty="0"/>
                  <a:t>= {(</a:t>
                </a:r>
                <a:r>
                  <a:rPr lang="en-US" sz="2031" b="1" dirty="0"/>
                  <a:t>x</a:t>
                </a:r>
                <a:r>
                  <a:rPr lang="en-US" sz="2031" baseline="-25000" dirty="0"/>
                  <a:t>1</a:t>
                </a:r>
                <a:r>
                  <a:rPr lang="en-US" sz="2031" dirty="0"/>
                  <a:t>, y</a:t>
                </a:r>
                <a:r>
                  <a:rPr lang="en-US" sz="2031" baseline="-25000" dirty="0"/>
                  <a:t>1</a:t>
                </a:r>
                <a:r>
                  <a:rPr lang="en-US" sz="2031" dirty="0"/>
                  <a:t>), (</a:t>
                </a:r>
                <a:r>
                  <a:rPr lang="en-US" sz="2031" b="1" dirty="0"/>
                  <a:t>x</a:t>
                </a:r>
                <a:r>
                  <a:rPr lang="en-US" sz="2031" baseline="-25000" dirty="0"/>
                  <a:t>2</a:t>
                </a:r>
                <a:r>
                  <a:rPr lang="en-US" sz="2031" dirty="0"/>
                  <a:t>, y</a:t>
                </a:r>
                <a:r>
                  <a:rPr lang="en-US" sz="2031" baseline="-25000" dirty="0"/>
                  <a:t>2</a:t>
                </a:r>
                <a:r>
                  <a:rPr lang="en-US" sz="2031" dirty="0"/>
                  <a:t>), …, (</a:t>
                </a:r>
                <a:r>
                  <a:rPr lang="en-US" sz="2031" b="1" dirty="0"/>
                  <a:t>x</a:t>
                </a:r>
                <a:r>
                  <a:rPr lang="en-US" sz="2031" baseline="-25000" dirty="0"/>
                  <a:t>M</a:t>
                </a:r>
                <a:r>
                  <a:rPr lang="en-US" sz="2031" dirty="0"/>
                  <a:t>, y</a:t>
                </a:r>
                <a:r>
                  <a:rPr lang="en-US" sz="2031" baseline="-25000" dirty="0"/>
                  <a:t>M</a:t>
                </a:r>
                <a:r>
                  <a:rPr lang="en-US" sz="2031" dirty="0"/>
                  <a:t>)}, we solve for:</a:t>
                </a:r>
              </a:p>
              <a:p>
                <a:pPr>
                  <a:spcBef>
                    <a:spcPts val="1108"/>
                  </a:spcBef>
                </a:pPr>
                <a:endParaRPr lang="en-US" sz="2031" dirty="0"/>
              </a:p>
              <a:p>
                <a:pPr>
                  <a:spcBef>
                    <a:spcPts val="1108"/>
                  </a:spcBef>
                </a:pPr>
                <a:endParaRPr lang="en-US" sz="2031" dirty="0"/>
              </a:p>
              <a:p>
                <a:pPr>
                  <a:spcBef>
                    <a:spcPts val="1108"/>
                  </a:spcBef>
                </a:pPr>
                <a:endParaRPr lang="en-US" sz="1015" dirty="0"/>
              </a:p>
              <a:p>
                <a:pPr lvl="1">
                  <a:spcBef>
                    <a:spcPts val="1108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endParaRPr lang="en-US" sz="1846" dirty="0"/>
              </a:p>
              <a:p>
                <a:pPr lvl="1">
                  <a:spcBef>
                    <a:spcPts val="1108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00" dirty="0"/>
                  <a:t>Where </a:t>
                </a:r>
                <a:r>
                  <a:rPr lang="en-US" sz="1800" b="1" dirty="0"/>
                  <a:t>A</a:t>
                </a:r>
                <a:r>
                  <a:rPr lang="en-US" sz="1800" baseline="-25000" dirty="0"/>
                  <a:t>i</a:t>
                </a:r>
                <a:r>
                  <a:rPr lang="en-US" sz="1800" dirty="0"/>
                  <a:t> = (1, x</a:t>
                </a:r>
                <a:r>
                  <a:rPr lang="en-US" sz="1800" baseline="-25000" dirty="0"/>
                  <a:t>i1</a:t>
                </a:r>
                <a:r>
                  <a:rPr lang="en-US" sz="1800" dirty="0"/>
                  <a:t>, x</a:t>
                </a:r>
                <a:r>
                  <a:rPr lang="en-US" sz="1800" baseline="-25000" dirty="0"/>
                  <a:t>i2</a:t>
                </a:r>
                <a:r>
                  <a:rPr lang="en-US" sz="1800" dirty="0"/>
                  <a:t>, …, x</a:t>
                </a:r>
                <a:r>
                  <a:rPr lang="en-US" sz="1800" baseline="-25000" dirty="0"/>
                  <a:t>in</a:t>
                </a:r>
                <a:r>
                  <a:rPr lang="en-US" sz="1800" dirty="0"/>
                  <a:t>) is composed from </a:t>
                </a:r>
                <a:r>
                  <a:rPr lang="en-US" sz="1800" b="1" dirty="0"/>
                  <a:t>x</a:t>
                </a:r>
                <a:r>
                  <a:rPr lang="en-US" sz="1800" baseline="-25000" dirty="0"/>
                  <a:t>i</a:t>
                </a:r>
                <a:r>
                  <a:rPr lang="en-US" sz="1800" dirty="0"/>
                  <a:t>; and λ is a regularization constant (λ&gt; 0).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is the L</a:t>
                </a:r>
                <a:r>
                  <a:rPr lang="en-US" sz="1800" baseline="30000" dirty="0"/>
                  <a:t>2</a:t>
                </a:r>
                <a:r>
                  <a:rPr lang="en-US" sz="1800" dirty="0"/>
                  <a:t> norm.</a:t>
                </a:r>
              </a:p>
              <a:p>
                <a:pPr>
                  <a:spcBef>
                    <a:spcPts val="1108"/>
                  </a:spcBef>
                </a:pPr>
                <a:endParaRPr lang="en-US" sz="2031" dirty="0"/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24860"/>
                <a:ext cx="8458200" cy="4923689"/>
              </a:xfrm>
              <a:blipFill>
                <a:blip r:embed="rId3"/>
                <a:stretch>
                  <a:fillRect l="-750" t="-1542" r="-75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715722"/>
            <a:ext cx="5474677" cy="15005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40615" y="2512892"/>
            <a:ext cx="633046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/>
              <a:t>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345D1-F250-6146-8513-D364E358A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26" y="4062046"/>
            <a:ext cx="7346334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Ridge regression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70542"/>
                <a:ext cx="8458200" cy="478301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108"/>
                  </a:spcBef>
                </a:pPr>
                <a:r>
                  <a:rPr lang="en-US" sz="2031" dirty="0"/>
                  <a:t>Problem (2) is equivalent to the following:</a:t>
                </a:r>
              </a:p>
              <a:p>
                <a:pPr marL="211021" lvl="1" indent="0">
                  <a:spcBef>
                    <a:spcPts val="1108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46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46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46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46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46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46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46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46" dirty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46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846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46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46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46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46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46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1846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46" dirty="0"/>
              </a:p>
              <a:p>
                <a:pPr marL="211021" lvl="1" indent="0" algn="ctr">
                  <a:spcBef>
                    <a:spcPts val="1108"/>
                  </a:spcBef>
                  <a:buClr>
                    <a:schemeClr val="tx1"/>
                  </a:buClr>
                  <a:buSzPct val="50000"/>
                  <a:buNone/>
                </a:pPr>
                <a:r>
                  <a:rPr lang="en-US" sz="1846" dirty="0"/>
                  <a:t>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46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1846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46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46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846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1846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46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46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46" dirty="0"/>
                  <a:t> for some constant </a:t>
                </a:r>
                <a:r>
                  <a:rPr lang="en-US" sz="1846" i="1" dirty="0"/>
                  <a:t>t</a:t>
                </a:r>
                <a:r>
                  <a:rPr lang="en-US" sz="1846" dirty="0"/>
                  <a:t>.</a:t>
                </a:r>
              </a:p>
              <a:p>
                <a:pPr>
                  <a:spcBef>
                    <a:spcPts val="1108"/>
                  </a:spcBef>
                </a:pPr>
                <a:r>
                  <a:rPr lang="en-US" sz="2031" dirty="0"/>
                  <a:t>The </a:t>
                </a:r>
                <a:r>
                  <a:rPr lang="en-US" sz="2031" b="1" dirty="0"/>
                  <a:t>regularization/penalty</a:t>
                </a:r>
                <a:r>
                  <a:rPr lang="en-US" sz="2031" dirty="0"/>
                  <a:t> term: </a:t>
                </a:r>
                <a14:m>
                  <m:oMath xmlns:m="http://schemas.openxmlformats.org/officeDocument/2006/math">
                    <m:r>
                      <a:rPr lang="en-US" sz="203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GB" sz="203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3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31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GB" sz="203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3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31" dirty="0"/>
              </a:p>
              <a:p>
                <a:pPr lvl="1">
                  <a:spcBef>
                    <a:spcPts val="1108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46" dirty="0"/>
                  <a:t>Limits the magnitute/size of </a:t>
                </a:r>
                <a:r>
                  <a:rPr lang="en-US" sz="1846" b="1" dirty="0"/>
                  <a:t>w</a:t>
                </a:r>
                <a:r>
                  <a:rPr lang="en-US" sz="1846" dirty="0"/>
                  <a:t>* (i.e., reduces the search space for f*).</a:t>
                </a:r>
              </a:p>
              <a:p>
                <a:pPr lvl="1">
                  <a:spcBef>
                    <a:spcPts val="1108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46" dirty="0"/>
                  <a:t>Helps us to trade off between </a:t>
                </a:r>
                <a:r>
                  <a:rPr lang="en-US" sz="1846" i="1" dirty="0"/>
                  <a:t>the fitting of f on </a:t>
                </a:r>
                <a:r>
                  <a:rPr lang="en-US" sz="1846" b="1" i="1" dirty="0"/>
                  <a:t>D</a:t>
                </a:r>
                <a:r>
                  <a:rPr lang="en-US" sz="1846" dirty="0"/>
                  <a:t> and </a:t>
                </a:r>
                <a:r>
                  <a:rPr lang="en-US" sz="1846" i="1" dirty="0"/>
                  <a:t>its generalization</a:t>
                </a:r>
                <a:r>
                  <a:rPr lang="en-US" sz="1846" dirty="0"/>
                  <a:t> on future observations.</a:t>
                </a:r>
              </a:p>
              <a:p>
                <a:pPr>
                  <a:spcBef>
                    <a:spcPts val="1108"/>
                  </a:spcBef>
                </a:pPr>
                <a:endParaRPr lang="en-US" sz="2031" dirty="0"/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70542"/>
                <a:ext cx="8458200" cy="4783014"/>
              </a:xfrm>
              <a:blipFill>
                <a:blip r:embed="rId3"/>
                <a:stretch>
                  <a:fillRect l="-648" t="-114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34754" y="2198078"/>
            <a:ext cx="633046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74329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Ridge regression (3)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42"/>
            <a:ext cx="8458200" cy="47830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08"/>
              </a:spcBef>
            </a:pPr>
            <a:r>
              <a:rPr lang="en-US" sz="2031" dirty="0"/>
              <a:t>We solve for </a:t>
            </a:r>
            <a:r>
              <a:rPr lang="en-US" sz="2031" b="1" dirty="0"/>
              <a:t>w</a:t>
            </a:r>
            <a:r>
              <a:rPr lang="en-US" sz="2031" dirty="0"/>
              <a:t>* by taking the gradient of the objective function in (2), and then zeroing it. Therefore we obtain:</a:t>
            </a:r>
          </a:p>
          <a:p>
            <a:pPr>
              <a:lnSpc>
                <a:spcPct val="100000"/>
              </a:lnSpc>
              <a:spcBef>
                <a:spcPts val="1108"/>
              </a:spcBef>
            </a:pPr>
            <a:endParaRPr lang="en-US" sz="2031" dirty="0"/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Where </a:t>
            </a:r>
            <a:r>
              <a:rPr lang="en-US" sz="1800" b="1" dirty="0"/>
              <a:t>A</a:t>
            </a:r>
            <a:r>
              <a:rPr lang="en-US" sz="1800" dirty="0"/>
              <a:t> is the data matrix of size Mx(n+1), whose the i</a:t>
            </a:r>
            <a:r>
              <a:rPr lang="en-US" sz="1800" baseline="30000" dirty="0"/>
              <a:t>th</a:t>
            </a:r>
            <a:r>
              <a:rPr lang="en-US" sz="1800" dirty="0"/>
              <a:t> row is </a:t>
            </a:r>
            <a:br>
              <a:rPr lang="en-US" sz="1800" dirty="0"/>
            </a:br>
            <a:r>
              <a:rPr lang="en-US" sz="1800" b="1" dirty="0"/>
              <a:t>A</a:t>
            </a:r>
            <a:r>
              <a:rPr lang="en-US" sz="1800" baseline="-25000" dirty="0"/>
              <a:t>i</a:t>
            </a:r>
            <a:r>
              <a:rPr lang="en-US" sz="1800" dirty="0"/>
              <a:t> = (1, x</a:t>
            </a:r>
            <a:r>
              <a:rPr lang="en-US" sz="1800" baseline="-25000" dirty="0"/>
              <a:t>i1</a:t>
            </a:r>
            <a:r>
              <a:rPr lang="en-US" sz="1800" dirty="0"/>
              <a:t>, x</a:t>
            </a:r>
            <a:r>
              <a:rPr lang="en-US" sz="1800" baseline="-25000" dirty="0"/>
              <a:t>i2</a:t>
            </a:r>
            <a:r>
              <a:rPr lang="en-US" sz="1800" dirty="0"/>
              <a:t>, …, x</a:t>
            </a:r>
            <a:r>
              <a:rPr lang="en-US" sz="1800" baseline="-25000" dirty="0"/>
              <a:t>in</a:t>
            </a:r>
            <a:r>
              <a:rPr lang="en-US" sz="1800" dirty="0"/>
              <a:t>); </a:t>
            </a:r>
            <a:r>
              <a:rPr lang="en-US" sz="1800" b="1" dirty="0"/>
              <a:t>B</a:t>
            </a:r>
            <a:r>
              <a:rPr lang="en-US" sz="1800" baseline="30000" dirty="0"/>
              <a:t>-1</a:t>
            </a:r>
            <a:r>
              <a:rPr lang="en-US" sz="1800" dirty="0"/>
              <a:t> is the inversion of matrix </a:t>
            </a:r>
            <a:r>
              <a:rPr lang="en-US" sz="1800" b="1" dirty="0"/>
              <a:t>B</a:t>
            </a:r>
            <a:r>
              <a:rPr lang="en-US" sz="1800" dirty="0"/>
              <a:t>; </a:t>
            </a:r>
            <a:r>
              <a:rPr lang="en-US" sz="1800" b="1" dirty="0"/>
              <a:t>y</a:t>
            </a:r>
            <a:r>
              <a:rPr lang="en-US" sz="1800" dirty="0"/>
              <a:t> = (y</a:t>
            </a:r>
            <a:r>
              <a:rPr lang="en-US" sz="1800" baseline="-25000" dirty="0"/>
              <a:t>1</a:t>
            </a:r>
            <a:r>
              <a:rPr lang="en-US" sz="1800" dirty="0"/>
              <a:t>, y</a:t>
            </a:r>
            <a:r>
              <a:rPr lang="en-US" sz="1800" baseline="-25000" dirty="0"/>
              <a:t>2</a:t>
            </a:r>
            <a:r>
              <a:rPr lang="en-US" sz="1800" dirty="0"/>
              <a:t>, …, y</a:t>
            </a:r>
            <a:r>
              <a:rPr lang="en-US" sz="1800" baseline="-25000" dirty="0"/>
              <a:t>M</a:t>
            </a:r>
            <a:r>
              <a:rPr lang="en-US" sz="1800" dirty="0"/>
              <a:t>)</a:t>
            </a:r>
            <a:r>
              <a:rPr lang="en-US" sz="1800" baseline="30000" dirty="0"/>
              <a:t>T</a:t>
            </a:r>
            <a:r>
              <a:rPr lang="en-US" sz="1800" dirty="0"/>
              <a:t>; </a:t>
            </a:r>
            <a:r>
              <a:rPr lang="en-US" sz="1800" b="1" dirty="0"/>
              <a:t>I</a:t>
            </a:r>
            <a:r>
              <a:rPr lang="en-US" sz="1800" baseline="-25000" dirty="0"/>
              <a:t>n+1</a:t>
            </a:r>
            <a:r>
              <a:rPr lang="en-US" sz="1800" dirty="0"/>
              <a:t> is the identity matrix of size n+1.</a:t>
            </a:r>
          </a:p>
          <a:p>
            <a:pPr>
              <a:lnSpc>
                <a:spcPct val="100000"/>
              </a:lnSpc>
              <a:spcBef>
                <a:spcPts val="1108"/>
              </a:spcBef>
            </a:pPr>
            <a:r>
              <a:rPr lang="en-US" sz="2031" dirty="0"/>
              <a:t>Compared with OLS, Ridge can </a:t>
            </a:r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Avoid the cases of singularity, unlike OLS. Hence Ridge always works.</a:t>
            </a:r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Reduce overfitting.</a:t>
            </a:r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But error in the training data might be greater than OLS.</a:t>
            </a:r>
          </a:p>
          <a:p>
            <a:pPr>
              <a:lnSpc>
                <a:spcPct val="100000"/>
              </a:lnSpc>
              <a:spcBef>
                <a:spcPts val="1108"/>
              </a:spcBef>
            </a:pPr>
            <a:r>
              <a:rPr lang="en-US" sz="2031" dirty="0">
                <a:solidFill>
                  <a:srgbClr val="FF0000"/>
                </a:solidFill>
              </a:rPr>
              <a:t>Note: </a:t>
            </a:r>
            <a:r>
              <a:rPr lang="en-US" sz="2031" i="1" dirty="0">
                <a:solidFill>
                  <a:srgbClr val="000000"/>
                </a:solidFill>
              </a:rPr>
              <a:t>the predictiveness of Ridge depends heavily on the choice of the hyperparameter </a:t>
            </a:r>
            <a:r>
              <a:rPr lang="en-US" sz="2031" i="1" dirty="0"/>
              <a:t>λ</a:t>
            </a:r>
            <a:r>
              <a:rPr lang="en-US" sz="2215" i="1" dirty="0"/>
              <a:t>.</a:t>
            </a:r>
            <a:endParaRPr lang="en-US" sz="2031" i="1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2" y="2444261"/>
            <a:ext cx="3376246" cy="39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Methods: </a:t>
            </a:r>
            <a:r>
              <a:rPr lang="en-US" sz="2954" dirty="0">
                <a:solidFill>
                  <a:srgbClr val="0000FF"/>
                </a:solidFill>
              </a:rPr>
              <a:t>Ridge regression (4)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15265"/>
            <a:ext cx="8458200" cy="4783014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Input: </a:t>
            </a:r>
            <a:r>
              <a:rPr lang="en-US" sz="2031" b="1" dirty="0"/>
              <a:t>D</a:t>
            </a:r>
            <a:r>
              <a:rPr lang="en-US" sz="2031" dirty="0"/>
              <a:t> = {(</a:t>
            </a:r>
            <a:r>
              <a:rPr lang="en-US" sz="2031" b="1" dirty="0"/>
              <a:t>x</a:t>
            </a:r>
            <a:r>
              <a:rPr lang="en-US" sz="2031" baseline="-25000" dirty="0"/>
              <a:t>1</a:t>
            </a:r>
            <a:r>
              <a:rPr lang="en-US" sz="2031" dirty="0"/>
              <a:t>, y</a:t>
            </a:r>
            <a:r>
              <a:rPr lang="en-US" sz="2031" baseline="-25000" dirty="0"/>
              <a:t>1</a:t>
            </a:r>
            <a:r>
              <a:rPr lang="en-US" sz="2031" dirty="0"/>
              <a:t>), (</a:t>
            </a:r>
            <a:r>
              <a:rPr lang="en-US" sz="2031" b="1" dirty="0"/>
              <a:t>x</a:t>
            </a:r>
            <a:r>
              <a:rPr lang="en-US" sz="2031" baseline="-25000" dirty="0"/>
              <a:t>2</a:t>
            </a:r>
            <a:r>
              <a:rPr lang="en-US" sz="2031" dirty="0"/>
              <a:t>, y</a:t>
            </a:r>
            <a:r>
              <a:rPr lang="en-US" sz="2031" baseline="-25000" dirty="0"/>
              <a:t>2</a:t>
            </a:r>
            <a:r>
              <a:rPr lang="en-US" sz="2031" dirty="0"/>
              <a:t>), …, (</a:t>
            </a:r>
            <a:r>
              <a:rPr lang="en-US" sz="2031" b="1" dirty="0"/>
              <a:t>x</a:t>
            </a:r>
            <a:r>
              <a:rPr lang="en-US" sz="2031" baseline="-25000" dirty="0"/>
              <a:t>M</a:t>
            </a:r>
            <a:r>
              <a:rPr lang="en-US" sz="2031" dirty="0"/>
              <a:t>, y</a:t>
            </a:r>
            <a:r>
              <a:rPr lang="en-US" sz="2031" baseline="-25000" dirty="0"/>
              <a:t>M</a:t>
            </a:r>
            <a:r>
              <a:rPr lang="en-US" sz="2031" dirty="0"/>
              <a:t>)} and λ&gt;0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Output: </a:t>
            </a:r>
            <a:r>
              <a:rPr lang="en-US" sz="2031" b="1" dirty="0"/>
              <a:t>w</a:t>
            </a:r>
            <a:r>
              <a:rPr lang="en-US" sz="2031" dirty="0"/>
              <a:t>*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Learning: compute </a:t>
            </a:r>
            <a:endParaRPr lang="en-US" sz="1846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31" dirty="0"/>
          </a:p>
          <a:p>
            <a:pPr>
              <a:spcBef>
                <a:spcPts val="1108"/>
              </a:spcBef>
            </a:pPr>
            <a:r>
              <a:rPr lang="en-US" sz="2031" dirty="0"/>
              <a:t>Prediction for a new </a:t>
            </a:r>
            <a:r>
              <a:rPr lang="en-US" sz="2031" b="1" dirty="0"/>
              <a:t>x</a:t>
            </a:r>
            <a:r>
              <a:rPr lang="en-US" sz="2031" dirty="0"/>
              <a:t>:</a:t>
            </a:r>
          </a:p>
          <a:p>
            <a:pPr>
              <a:spcBef>
                <a:spcPts val="1108"/>
              </a:spcBef>
            </a:pPr>
            <a:endParaRPr lang="en-US" sz="2031" dirty="0"/>
          </a:p>
          <a:p>
            <a:pPr>
              <a:spcBef>
                <a:spcPts val="1108"/>
              </a:spcBef>
            </a:pPr>
            <a:endParaRPr lang="en-US" sz="2031" dirty="0"/>
          </a:p>
          <a:p>
            <a:pPr>
              <a:spcBef>
                <a:spcPts val="1108"/>
              </a:spcBef>
            </a:pPr>
            <a:r>
              <a:rPr lang="en-US" sz="2031" dirty="0">
                <a:solidFill>
                  <a:srgbClr val="FF0000"/>
                </a:solidFill>
              </a:rPr>
              <a:t>Note: </a:t>
            </a:r>
            <a:r>
              <a:rPr lang="en-US" sz="2031" dirty="0">
                <a:solidFill>
                  <a:srgbClr val="000000"/>
                </a:solidFill>
              </a:rPr>
              <a:t>to avoid some negative effects of the magnitute of y on covariates </a:t>
            </a:r>
            <a:r>
              <a:rPr lang="en-US" sz="2031" b="1" dirty="0">
                <a:solidFill>
                  <a:srgbClr val="000000"/>
                </a:solidFill>
              </a:rPr>
              <a:t>x</a:t>
            </a:r>
            <a:r>
              <a:rPr lang="en-US" sz="2031" dirty="0">
                <a:solidFill>
                  <a:srgbClr val="000000"/>
                </a:solidFill>
              </a:rPr>
              <a:t>, one should remove w</a:t>
            </a:r>
            <a:r>
              <a:rPr lang="en-US" sz="2031" baseline="-25000" dirty="0">
                <a:solidFill>
                  <a:srgbClr val="000000"/>
                </a:solidFill>
              </a:rPr>
              <a:t>0</a:t>
            </a:r>
            <a:r>
              <a:rPr lang="en-US" sz="2031" dirty="0">
                <a:solidFill>
                  <a:srgbClr val="000000"/>
                </a:solidFill>
              </a:rPr>
              <a:t> from the penalty term in (2). In this case, the solution of </a:t>
            </a:r>
            <a:r>
              <a:rPr lang="en-US" sz="2031" b="1" dirty="0">
                <a:solidFill>
                  <a:srgbClr val="000000"/>
                </a:solidFill>
              </a:rPr>
              <a:t>w</a:t>
            </a:r>
            <a:r>
              <a:rPr lang="en-US" sz="2031" dirty="0">
                <a:solidFill>
                  <a:srgbClr val="000000"/>
                </a:solidFill>
              </a:rPr>
              <a:t>* should be modified slightly.</a:t>
            </a:r>
            <a:endParaRPr lang="en-US" sz="2031" dirty="0"/>
          </a:p>
          <a:p>
            <a:pPr marL="0" indent="0" algn="ctr">
              <a:spcBef>
                <a:spcPts val="1108"/>
              </a:spcBef>
              <a:buNone/>
            </a:pPr>
            <a:endParaRPr lang="en-US" sz="2031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08" y="3819178"/>
            <a:ext cx="3481754" cy="351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23" y="2817186"/>
            <a:ext cx="3376246" cy="39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An example of using Ridge and OLS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411747"/>
            <a:ext cx="8458200" cy="4248150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The training set </a:t>
            </a:r>
            <a:r>
              <a:rPr lang="en-US" sz="2031" b="1" dirty="0"/>
              <a:t>D</a:t>
            </a:r>
            <a:r>
              <a:rPr lang="en-US" sz="2031" dirty="0"/>
              <a:t> contains 67 observations on prostate cancer, each was represented with 8 attributes. Ridge and OLS were learned from </a:t>
            </a:r>
            <a:r>
              <a:rPr lang="en-US" sz="2031" b="1" dirty="0"/>
              <a:t>D</a:t>
            </a:r>
            <a:r>
              <a:rPr lang="en-US" sz="2031" dirty="0"/>
              <a:t>, and then predicted 30 new observations.</a:t>
            </a: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108"/>
              </a:spcBef>
            </a:pPr>
            <a:endParaRPr lang="en-US" sz="2031" dirty="0"/>
          </a:p>
          <a:p>
            <a:pPr>
              <a:spcBef>
                <a:spcPts val="1108"/>
              </a:spcBef>
            </a:pPr>
            <a:endParaRPr lang="en-US" sz="203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17785" y="2348290"/>
          <a:ext cx="5978769" cy="38030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92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95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rdinary Least Squares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2.465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2.452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lcavol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0.680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0.420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lweight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0.263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0.238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age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−0.141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−0.046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lbph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0.210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0.162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svi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0.305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0.227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lcp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−0.288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0.000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gleason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−0.021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0.040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pgg45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0.267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0.133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b="1" u="none" strike="noStrike">
                          <a:effectLst/>
                        </a:rPr>
                        <a:t>Test RSS</a:t>
                      </a:r>
                      <a:endParaRPr lang="vi-VN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1" u="none" strike="noStrike">
                          <a:effectLst/>
                        </a:rPr>
                        <a:t>0.521</a:t>
                      </a:r>
                      <a:endParaRPr lang="vi-VN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1" u="none" strike="noStrike" dirty="0">
                          <a:effectLst/>
                        </a:rPr>
                        <a:t>0.492</a:t>
                      </a:r>
                      <a:endParaRPr lang="vi-VN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14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16A3F-E43F-43DE-85AD-74944211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54300"/>
            <a:ext cx="7886700" cy="3422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/>
                </a:solidFill>
              </a:rPr>
              <a:t>Introduction to 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chemeClr val="bg1"/>
                </a:solidFill>
              </a:rPr>
              <a:t>Data Science</a:t>
            </a: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(IT4142E)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Effects of λ in Ridge regression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67024"/>
            <a:ext cx="8458200" cy="4248150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b="1" dirty="0"/>
              <a:t>W</a:t>
            </a:r>
            <a:r>
              <a:rPr lang="en-US" sz="2031" dirty="0"/>
              <a:t>* = (w</a:t>
            </a:r>
            <a:r>
              <a:rPr lang="en-US" sz="2031" baseline="-25000" dirty="0"/>
              <a:t>0</a:t>
            </a:r>
            <a:r>
              <a:rPr lang="en-US" sz="2031" dirty="0"/>
              <a:t>, S1, S2, S3, S4, S5, S6, AGE, SEX, BMI, BP) changes as the regularization constant λ</a:t>
            </a:r>
            <a:r>
              <a:rPr lang="en-US" sz="2215" dirty="0"/>
              <a:t> </a:t>
            </a:r>
            <a:r>
              <a:rPr lang="en-US" sz="2031" dirty="0"/>
              <a:t>changes.</a:t>
            </a: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108"/>
              </a:spcBef>
            </a:pPr>
            <a:endParaRPr lang="en-US" sz="203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04" y="2396482"/>
            <a:ext cx="5557025" cy="38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LASSO</a:t>
            </a:r>
            <a:endParaRPr lang="en-US" sz="2954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94493"/>
                <a:ext cx="8458200" cy="49236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/>
                  <a:t>Ridge regression use </a:t>
                </a:r>
                <a:r>
                  <a:rPr lang="en-US" sz="2215" dirty="0"/>
                  <a:t>L</a:t>
                </a:r>
                <a:r>
                  <a:rPr lang="en-US" sz="2215" baseline="30000" dirty="0"/>
                  <a:t>2</a:t>
                </a:r>
                <a:r>
                  <a:rPr lang="en-US" sz="2031" dirty="0"/>
                  <a:t> norm for regularization:</a:t>
                </a:r>
              </a:p>
              <a:p>
                <a:pPr marL="211021" lvl="1" indent="0">
                  <a:lnSpc>
                    <a:spcPct val="100000"/>
                  </a:lnSpc>
                  <a:spcBef>
                    <a:spcPts val="1108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3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31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3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31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31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31" dirty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031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31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31" dirty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31" b="1" i="1" dirty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sz="2031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31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31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31" i="1" dirty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03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3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31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31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31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31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31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31" b="1" i="1" dirty="0">
                                                <a:latin typeface="Cambria Math" panose="020405030504060302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sz="2031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31" b="1" i="1" dirty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31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e>
                    </m:func>
                    <m:r>
                      <a:rPr lang="vi-VN" sz="203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31" dirty="0"/>
                  <a:t>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3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3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31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31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03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31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31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3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03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3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31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31" dirty="0"/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/>
                  <a:t>Replacing </a:t>
                </a:r>
                <a:r>
                  <a:rPr lang="en-US" sz="2215" dirty="0"/>
                  <a:t>L</a:t>
                </a:r>
                <a:r>
                  <a:rPr lang="en-US" sz="2215" baseline="30000" dirty="0"/>
                  <a:t>2</a:t>
                </a:r>
                <a:r>
                  <a:rPr lang="en-US" sz="2031" dirty="0"/>
                  <a:t> by </a:t>
                </a:r>
                <a:r>
                  <a:rPr lang="en-US" sz="2215" dirty="0"/>
                  <a:t>L</a:t>
                </a:r>
                <a:r>
                  <a:rPr lang="en-US" sz="2215" baseline="30000" dirty="0"/>
                  <a:t>1</a:t>
                </a:r>
                <a:r>
                  <a:rPr lang="en-US" sz="2031" dirty="0"/>
                  <a:t> norm will result in LASSO:</a:t>
                </a:r>
              </a:p>
              <a:p>
                <a:pPr marL="211021" lvl="1" indent="0">
                  <a:lnSpc>
                    <a:spcPct val="100000"/>
                  </a:lnSpc>
                  <a:spcBef>
                    <a:spcPts val="1108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46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46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46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46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46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46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46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46" dirty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46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46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846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46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46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46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46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46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46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1846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46" dirty="0"/>
              </a:p>
              <a:p>
                <a:pPr marL="211021" lvl="1" indent="0" algn="ctr">
                  <a:lnSpc>
                    <a:spcPct val="100000"/>
                  </a:lnSpc>
                  <a:spcBef>
                    <a:spcPts val="1108"/>
                  </a:spcBef>
                  <a:buClr>
                    <a:schemeClr val="tx1"/>
                  </a:buClr>
                  <a:buSzPct val="50000"/>
                  <a:buNone/>
                </a:pPr>
                <a:r>
                  <a:rPr lang="en-US" sz="1846" dirty="0"/>
                  <a:t>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46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46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46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46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46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sz="1846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46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46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31" dirty="0"/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/>
                  <a:t>Equivalently: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108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15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15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215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215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15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15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215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15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15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215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15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15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15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15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15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15" i="1" dirty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15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15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15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15" i="1" dirty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15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15" b="1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15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15" b="1" i="1" dirty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15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215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15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215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15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15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215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15" dirty="0">
                  <a:solidFill>
                    <a:srgbClr val="0432FF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108"/>
                  </a:spcBef>
                </a:pPr>
                <a:r>
                  <a:rPr lang="en-US" sz="2031" dirty="0"/>
                  <a:t>This problem is non-differentiable </a:t>
                </a:r>
                <a:r>
                  <a:rPr lang="en-US" sz="2031" dirty="0">
                    <a:sym typeface="Wingdings" pitchFamily="2" charset="2"/>
                  </a:rPr>
                  <a:t> the training algorithm should be more complex than Ridge.</a:t>
                </a:r>
                <a:endParaRPr lang="en-US" sz="2031" dirty="0"/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94493"/>
                <a:ext cx="8458200" cy="4923690"/>
              </a:xfrm>
              <a:blipFill>
                <a:blip r:embed="rId3"/>
                <a:stretch>
                  <a:fillRect l="-750" t="-771" b="-16967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34754" y="1850676"/>
            <a:ext cx="633046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dirty="0"/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CCCFB-0E8A-F14C-933A-2DE7B937B50E}"/>
              </a:ext>
            </a:extLst>
          </p:cNvPr>
          <p:cNvSpPr txBox="1"/>
          <p:nvPr/>
        </p:nvSpPr>
        <p:spPr>
          <a:xfrm>
            <a:off x="8434754" y="4523294"/>
            <a:ext cx="633046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6033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LASSO: </a:t>
            </a:r>
            <a:r>
              <a:rPr lang="en-US" sz="2954" dirty="0">
                <a:solidFill>
                  <a:srgbClr val="0432FF"/>
                </a:solidFill>
              </a:rPr>
              <a:t>regularization role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38"/>
            <a:ext cx="8458200" cy="4712677"/>
          </a:xfrm>
        </p:spPr>
        <p:txBody>
          <a:bodyPr>
            <a:normAutofit/>
          </a:bodyPr>
          <a:lstStyle/>
          <a:p>
            <a:pPr>
              <a:spcBef>
                <a:spcPts val="554"/>
              </a:spcBef>
            </a:pPr>
            <a:r>
              <a:rPr lang="en-US" sz="2031" dirty="0"/>
              <a:t>The regularization types lead to different domains for </a:t>
            </a:r>
            <a:r>
              <a:rPr lang="en-US" sz="2031" b="1" dirty="0"/>
              <a:t>w</a:t>
            </a:r>
            <a:r>
              <a:rPr lang="en-US" sz="2031" dirty="0"/>
              <a:t>.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LASSO often produces </a:t>
            </a:r>
            <a:r>
              <a:rPr lang="en-US" sz="2031" b="1" dirty="0"/>
              <a:t>sparse</a:t>
            </a:r>
            <a:r>
              <a:rPr lang="en-US" sz="2031" dirty="0"/>
              <a:t> solutions, i.e., many components of </a:t>
            </a:r>
            <a:r>
              <a:rPr lang="en-US" sz="2031" b="1" dirty="0"/>
              <a:t>w</a:t>
            </a:r>
            <a:r>
              <a:rPr lang="en-US" sz="2031" dirty="0"/>
              <a:t> are zero.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>
                <a:solidFill>
                  <a:srgbClr val="0432FF"/>
                </a:solidFill>
              </a:rPr>
              <a:t>Shinkage and selection at the same time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31" dirty="0">
              <a:solidFill>
                <a:srgbClr val="0432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4EAFD-72EA-174B-AC6D-860EB66F1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45"/>
          <a:stretch/>
        </p:blipFill>
        <p:spPr>
          <a:xfrm>
            <a:off x="949569" y="3343340"/>
            <a:ext cx="7033846" cy="247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849A4-BC70-4D43-8CF1-8DFB79E83486}"/>
              </a:ext>
            </a:extLst>
          </p:cNvPr>
          <p:cNvSpPr txBox="1"/>
          <p:nvPr/>
        </p:nvSpPr>
        <p:spPr>
          <a:xfrm>
            <a:off x="4009292" y="5881472"/>
            <a:ext cx="5134708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2" dirty="0"/>
              <a:t>Figure by </a:t>
            </a:r>
            <a:r>
              <a:rPr lang="en-US" sz="1292" dirty="0" err="1"/>
              <a:t>Nicoguaro</a:t>
            </a:r>
            <a:r>
              <a:rPr lang="en-US" sz="1292" dirty="0"/>
              <a:t> - Own work, CC BY 4.0, https://commons.wikimedia.org/w/index.php?curid=58258966</a:t>
            </a:r>
            <a:endParaRPr sz="1292" dirty="0"/>
          </a:p>
        </p:txBody>
      </p:sp>
    </p:spTree>
    <p:extLst>
      <p:ext uri="{BB962C8B-B14F-4D97-AF65-F5344CB8AC3E}">
        <p14:creationId xmlns:p14="http://schemas.microsoft.com/office/powerpoint/2010/main" val="376378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16788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OLS, Ridge, and LASSO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308229"/>
            <a:ext cx="8458200" cy="4248150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The training set </a:t>
            </a:r>
            <a:r>
              <a:rPr lang="en-US" sz="2031" b="1" dirty="0"/>
              <a:t>D</a:t>
            </a:r>
            <a:r>
              <a:rPr lang="en-US" sz="2031" dirty="0"/>
              <a:t> contains 67 observations on prostate cancer, each was represented with 8 attributes. OLS, Ridge, and LASSO were trained from </a:t>
            </a:r>
            <a:r>
              <a:rPr lang="en-US" sz="2031" b="1" dirty="0"/>
              <a:t>D</a:t>
            </a:r>
            <a:r>
              <a:rPr lang="en-US" sz="2031" dirty="0"/>
              <a:t>, and then predicted 30 new observations.</a:t>
            </a: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108"/>
              </a:spcBef>
            </a:pPr>
            <a:endParaRPr lang="en-US" sz="2031" dirty="0"/>
          </a:p>
          <a:p>
            <a:pPr>
              <a:spcBef>
                <a:spcPts val="1108"/>
              </a:spcBef>
            </a:pPr>
            <a:endParaRPr lang="en-US" sz="203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72198" y="2246097"/>
          <a:ext cx="5978768" cy="38030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9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4072599360"/>
                    </a:ext>
                  </a:extLst>
                </a:gridCol>
              </a:tblGrid>
              <a:tr h="45895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rdinary Least Squares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LASSO</a:t>
                      </a:r>
                    </a:p>
                  </a:txBody>
                  <a:tcPr marL="8792" marR="8792" marT="8792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2.465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2.452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2.468</a:t>
                      </a: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lcavol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0.680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0.420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0.533</a:t>
                      </a: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lweight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 dirty="0">
                          <a:effectLst/>
                        </a:rPr>
                        <a:t>0.263</a:t>
                      </a:r>
                      <a:endParaRPr lang="vi-VN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0.238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0.169</a:t>
                      </a: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age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−0.141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−0.046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lbph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0.210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0.162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</a:t>
                      </a: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svi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0.305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0.227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lcp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−0.288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0.000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gleason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−0.021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0.040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u="none" strike="noStrike">
                          <a:effectLst/>
                        </a:rPr>
                        <a:t>pgg45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0.267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u="none" strike="noStrike">
                          <a:effectLst/>
                        </a:rPr>
                        <a:t>0.133</a:t>
                      </a:r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708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500" b="1" u="none" strike="noStrike">
                          <a:effectLst/>
                        </a:rPr>
                        <a:t>Test RSS</a:t>
                      </a:r>
                      <a:endParaRPr lang="vi-VN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1" u="none" strike="noStrike">
                          <a:effectLst/>
                        </a:rPr>
                        <a:t>0.521</a:t>
                      </a:r>
                      <a:endParaRPr lang="vi-VN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1" u="none" strike="noStrike">
                          <a:effectLst/>
                        </a:rPr>
                        <a:t>0.492</a:t>
                      </a:r>
                      <a:endParaRPr lang="vi-VN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0.479</a:t>
                      </a:r>
                    </a:p>
                  </a:txBody>
                  <a:tcPr marL="8792" marR="8792" marT="8792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E9FA0DE-4772-D244-9B37-D563B9D398B3}"/>
              </a:ext>
            </a:extLst>
          </p:cNvPr>
          <p:cNvSpPr/>
          <p:nvPr/>
        </p:nvSpPr>
        <p:spPr>
          <a:xfrm>
            <a:off x="7209029" y="3403779"/>
            <a:ext cx="1893277" cy="1758462"/>
          </a:xfrm>
          <a:prstGeom prst="wedgeRoundRectCallout">
            <a:avLst>
              <a:gd name="adj1" fmla="val -81437"/>
              <a:gd name="adj2" fmla="val 642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>
                <a:solidFill>
                  <a:schemeClr val="tx1"/>
                </a:solidFill>
              </a:rPr>
              <a:t>Some weights are 0 </a:t>
            </a:r>
            <a:br>
              <a:rPr lang="en-US" sz="1662">
                <a:solidFill>
                  <a:schemeClr val="tx1"/>
                </a:solidFill>
              </a:rPr>
            </a:br>
            <a:r>
              <a:rPr lang="en-US" sz="1662">
                <a:solidFill>
                  <a:schemeClr val="tx1"/>
                </a:solidFill>
                <a:sym typeface="Wingdings" pitchFamily="2" charset="2"/>
              </a:rPr>
              <a:t> some attributes may not be important</a:t>
            </a:r>
            <a:endParaRPr sz="166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2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84B1-6A38-794E-942F-67603739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Classification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B43E8-AE9E-9E40-880C-FF0B884C3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Random forest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99911-1E69-094B-B0A6-F0CC5793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925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1. Decision tree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65205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Decision tree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To represent a function by using a tree.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Each decision tree can be interpreted as </a:t>
            </a:r>
            <a:r>
              <a:rPr lang="en-US" sz="2200" dirty="0">
                <a:solidFill>
                  <a:srgbClr val="0000FF"/>
                </a:solidFill>
              </a:rPr>
              <a:t>a set of rules of the form: IF-THEN</a:t>
            </a: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/>
              <a:t>Decision trees have been used in many </a:t>
            </a:r>
            <a:br>
              <a:rPr lang="en-US" sz="2200" dirty="0"/>
            </a:br>
            <a:r>
              <a:rPr lang="en-US" sz="2200" dirty="0"/>
              <a:t>practical applications.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324600" y="3803650"/>
            <a:ext cx="2706370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35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Examples of a decision tree (1)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914400" y="1289646"/>
            <a:ext cx="7315200" cy="3414713"/>
            <a:chOff x="576" y="624"/>
            <a:chExt cx="4608" cy="2151"/>
          </a:xfrm>
        </p:grpSpPr>
        <p:sp>
          <p:nvSpPr>
            <p:cNvPr id="10" name="Text Box 29"/>
            <p:cNvSpPr txBox="1">
              <a:spLocks noChangeArrowheads="1"/>
            </p:cNvSpPr>
            <p:nvPr/>
          </p:nvSpPr>
          <p:spPr bwMode="auto">
            <a:xfrm>
              <a:off x="4416" y="2160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1344" y="864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2256" y="624"/>
              <a:ext cx="62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“sport”?</a:t>
              </a:r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H="1">
              <a:off x="1776" y="864"/>
              <a:ext cx="67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3264" y="1248"/>
              <a:ext cx="768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“Music”?</a:t>
              </a: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H="1">
              <a:off x="3072" y="1488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2688" y="1536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2736" y="1872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Interested</a:t>
              </a: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744" y="1488"/>
              <a:ext cx="336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1680" y="1920"/>
              <a:ext cx="10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Uninterested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392" y="1248"/>
              <a:ext cx="72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“player”?</a:t>
              </a: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 flipH="1">
              <a:off x="1200" y="1488"/>
              <a:ext cx="43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576" y="1584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 dirty="0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1824" y="1488"/>
              <a:ext cx="24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3894" y="1530"/>
              <a:ext cx="76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1728" y="1584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816" y="1920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Interested</a:t>
              </a: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592" y="864"/>
              <a:ext cx="1008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3024" y="864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3744" y="1872"/>
              <a:ext cx="864" cy="23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“My God”?</a:t>
              </a: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 flipH="1">
              <a:off x="3552" y="2112"/>
              <a:ext cx="43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2928" y="2208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3120" y="2544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Interested</a:t>
              </a:r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>
              <a:off x="4224" y="2112"/>
              <a:ext cx="384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4176" y="2544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Uninterested</a:t>
              </a:r>
            </a:p>
          </p:txBody>
        </p:sp>
      </p:grp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533400" y="4806345"/>
            <a:ext cx="8153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dirty="0"/>
              <a:t>(…,“sport”,…,“player”,…)	</a:t>
            </a:r>
            <a:r>
              <a:rPr lang="en-US" sz="2000" dirty="0">
                <a:cs typeface="Arial" panose="020B0604020202020204" pitchFamily="34" charset="0"/>
              </a:rPr>
              <a:t>→ 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Interested</a:t>
            </a:r>
          </a:p>
          <a:p>
            <a:pPr eaLnBrk="1" hangingPunct="1">
              <a:spcBef>
                <a:spcPct val="40000"/>
              </a:spcBef>
              <a:buClr>
                <a:schemeClr val="tx2"/>
              </a:buClr>
              <a:buFontTx/>
              <a:buChar char="•"/>
            </a:pPr>
            <a:r>
              <a:rPr lang="en-US" sz="2000" dirty="0">
                <a:cs typeface="Arial" panose="020B0604020202020204" pitchFamily="34" charset="0"/>
              </a:rPr>
              <a:t>(…,“My God”,…)			→ 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Interested</a:t>
            </a:r>
          </a:p>
          <a:p>
            <a:pPr eaLnBrk="1" hangingPunct="1">
              <a:spcBef>
                <a:spcPct val="40000"/>
              </a:spcBef>
              <a:buClr>
                <a:schemeClr val="tx2"/>
              </a:buClr>
              <a:buFontTx/>
              <a:buChar char="•"/>
            </a:pPr>
            <a:r>
              <a:rPr lang="en-US" sz="2000" dirty="0">
                <a:cs typeface="Arial" panose="020B0604020202020204" pitchFamily="34" charset="0"/>
              </a:rPr>
              <a:t>(…,“sport”,…)			→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Uninterested</a:t>
            </a:r>
          </a:p>
        </p:txBody>
      </p:sp>
    </p:spTree>
    <p:extLst>
      <p:ext uri="{BB962C8B-B14F-4D97-AF65-F5344CB8AC3E}">
        <p14:creationId xmlns:p14="http://schemas.microsoft.com/office/powerpoint/2010/main" val="196249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Examples of a decision tree (2)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3936517"/>
            <a:ext cx="8153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dirty="0">
                <a:cs typeface="Arial" panose="020B0604020202020204" pitchFamily="34" charset="0"/>
              </a:rPr>
              <a:t>(Outlook=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Overcast</a:t>
            </a:r>
            <a:r>
              <a:rPr lang="en-US" sz="2000" dirty="0">
                <a:cs typeface="Arial" panose="020B0604020202020204" pitchFamily="34" charset="0"/>
              </a:rPr>
              <a:t>, Temperature=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Hot</a:t>
            </a:r>
            <a:r>
              <a:rPr lang="en-US" sz="2000" dirty="0">
                <a:cs typeface="Arial" panose="020B0604020202020204" pitchFamily="34" charset="0"/>
              </a:rPr>
              <a:t>, Humidity=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High</a:t>
            </a:r>
            <a:r>
              <a:rPr lang="en-US" sz="2000" dirty="0">
                <a:cs typeface="Arial" panose="020B0604020202020204" pitchFamily="34" charset="0"/>
              </a:rPr>
              <a:t>, Wind=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Weak</a:t>
            </a:r>
            <a:r>
              <a:rPr lang="en-US" sz="2000" dirty="0">
                <a:cs typeface="Arial" panose="020B0604020202020204" pitchFamily="34" charset="0"/>
              </a:rPr>
              <a:t>)</a:t>
            </a:r>
            <a:r>
              <a:rPr lang="en-US" sz="2000" dirty="0"/>
              <a:t>		</a:t>
            </a:r>
            <a:r>
              <a:rPr lang="en-US" sz="2000" dirty="0">
                <a:cs typeface="Arial" panose="020B0604020202020204" pitchFamily="34" charset="0"/>
              </a:rPr>
              <a:t>→ </a:t>
            </a:r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Yes</a:t>
            </a:r>
          </a:p>
          <a:p>
            <a:pPr eaLnBrk="1" hangingPunct="1">
              <a:spcBef>
                <a:spcPct val="40000"/>
              </a:spcBef>
              <a:buClr>
                <a:schemeClr val="tx2"/>
              </a:buClr>
              <a:buFontTx/>
              <a:buChar char="•"/>
            </a:pPr>
            <a:r>
              <a:rPr lang="en-US" sz="2000" dirty="0">
                <a:cs typeface="Arial" panose="020B0604020202020204" pitchFamily="34" charset="0"/>
              </a:rPr>
              <a:t>(Outlook=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Rain</a:t>
            </a:r>
            <a:r>
              <a:rPr lang="en-US" sz="2000" dirty="0">
                <a:cs typeface="Arial" panose="020B0604020202020204" pitchFamily="34" charset="0"/>
              </a:rPr>
              <a:t>, Temperature=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Mild</a:t>
            </a:r>
            <a:r>
              <a:rPr lang="en-US" sz="2000" dirty="0">
                <a:cs typeface="Arial" panose="020B0604020202020204" pitchFamily="34" charset="0"/>
              </a:rPr>
              <a:t>, Humidity=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High</a:t>
            </a:r>
            <a:r>
              <a:rPr lang="en-US" sz="2000" dirty="0">
                <a:cs typeface="Arial" panose="020B0604020202020204" pitchFamily="34" charset="0"/>
              </a:rPr>
              <a:t>, Wind=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Strong</a:t>
            </a:r>
            <a:r>
              <a:rPr lang="en-US" sz="2000" dirty="0">
                <a:cs typeface="Arial" panose="020B0604020202020204" pitchFamily="34" charset="0"/>
              </a:rPr>
              <a:t>)	→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No</a:t>
            </a:r>
            <a:endParaRPr lang="en-US" sz="20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40000"/>
              </a:spcBef>
              <a:buClr>
                <a:schemeClr val="tx2"/>
              </a:buClr>
              <a:buFontTx/>
              <a:buChar char="•"/>
            </a:pPr>
            <a:r>
              <a:rPr lang="en-US" sz="2000" dirty="0">
                <a:cs typeface="Arial" panose="020B0604020202020204" pitchFamily="34" charset="0"/>
              </a:rPr>
              <a:t>(Outlook=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Sunny</a:t>
            </a:r>
            <a:r>
              <a:rPr lang="en-US" sz="2000" dirty="0">
                <a:cs typeface="Arial" panose="020B0604020202020204" pitchFamily="34" charset="0"/>
              </a:rPr>
              <a:t>, Temperature=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Hot</a:t>
            </a:r>
            <a:r>
              <a:rPr lang="en-US" sz="2000" dirty="0">
                <a:cs typeface="Arial" panose="020B0604020202020204" pitchFamily="34" charset="0"/>
              </a:rPr>
              <a:t>, Humidity=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High</a:t>
            </a:r>
            <a:r>
              <a:rPr lang="en-US" sz="2000" dirty="0">
                <a:cs typeface="Arial" panose="020B0604020202020204" pitchFamily="34" charset="0"/>
              </a:rPr>
              <a:t>, Wind=</a:t>
            </a:r>
            <a:r>
              <a:rPr lang="en-US" sz="2000" dirty="0">
                <a:latin typeface="Courier New" panose="02070309020205020404" pitchFamily="49" charset="0"/>
                <a:cs typeface="Arial" panose="020B0604020202020204" pitchFamily="34" charset="0"/>
              </a:rPr>
              <a:t>Strong</a:t>
            </a:r>
            <a:r>
              <a:rPr lang="en-US" sz="2000" dirty="0">
                <a:cs typeface="Arial" panose="020B0604020202020204" pitchFamily="34" charset="0"/>
              </a:rPr>
              <a:t>)	→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No</a:t>
            </a:r>
          </a:p>
        </p:txBody>
      </p: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1143000" y="1289649"/>
            <a:ext cx="6019800" cy="2500314"/>
            <a:chOff x="624" y="672"/>
            <a:chExt cx="3792" cy="1575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1392" y="960"/>
              <a:ext cx="5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Sunny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2160" y="672"/>
              <a:ext cx="816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Outlook=?</a:t>
              </a:r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>
              <a:off x="1392" y="912"/>
              <a:ext cx="96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3360" y="1344"/>
              <a:ext cx="672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Wind=?</a:t>
              </a: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3120" y="1584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2784" y="1632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Strong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840" y="1968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3696" y="1584"/>
              <a:ext cx="336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624" y="201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1008" y="1344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Humidity=?</a:t>
              </a: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>
              <a:off x="816" y="1584"/>
              <a:ext cx="43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624" y="1680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High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1440" y="1584"/>
              <a:ext cx="24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840" y="1632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Weak</a:t>
              </a: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1536" y="1680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 dirty="0">
                  <a:latin typeface="Courier New" panose="02070309020205020404" pitchFamily="49" charset="0"/>
                </a:rPr>
                <a:t>Normal</a:t>
              </a: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1488" y="2016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736" y="912"/>
              <a:ext cx="91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>
              <a:off x="3120" y="96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Rain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928" y="1968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2544" y="912"/>
              <a:ext cx="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2160" y="1056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Overcast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256" y="139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288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34217"/>
                <a:ext cx="8458200" cy="5334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/>
                  <a:t>Data representation: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/>
                  <a:t>Each observation is represented by n attributes/features, e.g., </a:t>
                </a:r>
                <a:br>
                  <a:rPr lang="en-US" sz="2000" dirty="0"/>
                </a:br>
                <a:r>
                  <a:rPr lang="en-US" sz="2000" b="1" dirty="0"/>
                  <a:t>x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= (x</a:t>
                </a:r>
                <a:r>
                  <a:rPr lang="en-US" sz="2000" baseline="-25000" dirty="0"/>
                  <a:t>i1</a:t>
                </a:r>
                <a:r>
                  <a:rPr lang="en-US" sz="2000" dirty="0"/>
                  <a:t>, x</a:t>
                </a:r>
                <a:r>
                  <a:rPr lang="en-US" sz="2000" baseline="-25000" dirty="0"/>
                  <a:t>i2</a:t>
                </a:r>
                <a:r>
                  <a:rPr lang="en-US" sz="2000" dirty="0"/>
                  <a:t>, …, x</a:t>
                </a:r>
                <a:r>
                  <a:rPr lang="en-US" sz="2000" baseline="-25000" dirty="0"/>
                  <a:t>in</a:t>
                </a:r>
                <a:r>
                  <a:rPr lang="en-US" sz="2000" dirty="0"/>
                  <a:t>)</a:t>
                </a:r>
                <a:r>
                  <a:rPr lang="en-US" sz="2000" baseline="30000" dirty="0"/>
                  <a:t>T</a:t>
                </a:r>
                <a:r>
                  <a:rPr lang="en-US" sz="2000" dirty="0"/>
                  <a:t>. 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/>
                  <a:t>Each attribute is </a:t>
                </a:r>
                <a:r>
                  <a:rPr lang="en-US" sz="2000" b="1" dirty="0"/>
                  <a:t>nominal/categorical</a:t>
                </a:r>
                <a:r>
                  <a:rPr lang="en-US" sz="2000" dirty="0"/>
                  <a:t>, i.e., represents names, labels or categories, e.g.,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𝑛𝑜𝑟𝑚𝑎𝑙</m:t>
                        </m:r>
                      </m:e>
                    </m:d>
                    <m:r>
                      <a:rPr lang="vi-V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vi-VN" sz="20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0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vi-VN" sz="2000" b="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𝑚𝑎𝑙𝑒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𝑓𝑒𝑚𝑎𝑙𝑒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𝑜𝑡h𝑒𝑟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/>
                  <a:t>There is a set C of predefined labels.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/>
                  <a:t>We have to learn a function from a training dataset: </a:t>
                </a:r>
                <a:br>
                  <a:rPr lang="en-US" sz="2200" dirty="0"/>
                </a:br>
                <a:r>
                  <a:rPr lang="en-US" sz="2200" b="1" dirty="0"/>
                  <a:t>D</a:t>
                </a:r>
                <a:r>
                  <a:rPr lang="en-US" sz="2200" dirty="0"/>
                  <a:t> = {(</a:t>
                </a:r>
                <a:r>
                  <a:rPr lang="en-US" sz="2200" b="1" dirty="0"/>
                  <a:t>x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, y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), (</a:t>
                </a:r>
                <a:r>
                  <a:rPr lang="en-US" sz="2200" b="1" dirty="0"/>
                  <a:t>x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, y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), …, (</a:t>
                </a:r>
                <a:r>
                  <a:rPr lang="en-US" sz="2200" b="1" dirty="0"/>
                  <a:t>x</a:t>
                </a:r>
                <a:r>
                  <a:rPr lang="en-US" sz="2200" baseline="-25000" dirty="0"/>
                  <a:t>M</a:t>
                </a:r>
                <a:r>
                  <a:rPr lang="en-US" sz="2200" dirty="0"/>
                  <a:t>, y</a:t>
                </a:r>
                <a:r>
                  <a:rPr lang="en-US" sz="2200" baseline="-25000" dirty="0"/>
                  <a:t>M</a:t>
                </a:r>
                <a:r>
                  <a:rPr lang="en-US" sz="2200" dirty="0"/>
                  <a:t>)}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34217"/>
                <a:ext cx="8458200" cy="5334000"/>
              </a:xfrm>
              <a:blipFill>
                <a:blip r:embed="rId3"/>
                <a:stretch>
                  <a:fillRect l="-900" t="-95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1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Tree representation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65205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i="1" dirty="0"/>
              <a:t>Each internal node</a:t>
            </a:r>
            <a:r>
              <a:rPr lang="en-US" sz="2200" dirty="0"/>
              <a:t> represents an attribute for testing the incoming data.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Each </a:t>
            </a:r>
            <a:r>
              <a:rPr lang="en-US" sz="2200" i="1" dirty="0"/>
              <a:t>branch/subtree of a node</a:t>
            </a:r>
            <a:r>
              <a:rPr lang="en-US" sz="2200" dirty="0"/>
              <a:t> corresponds to a value of the attribute of that node.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Each leaf node represents a class label.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Once a tree has been learned, </a:t>
            </a:r>
            <a:r>
              <a:rPr lang="en-US" sz="2200" i="1" dirty="0">
                <a:solidFill>
                  <a:srgbClr val="0000FF"/>
                </a:solidFill>
              </a:rPr>
              <a:t>we can predict the label for a new instance by using its attributes to travel from the root downto a leaf.</a:t>
            </a:r>
            <a:endParaRPr lang="en-US" i="1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The label of the leaf will be used to assign to the new instance.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Lecture 1: Overview of Data Science</a:t>
            </a:r>
          </a:p>
          <a:p>
            <a:r>
              <a:rPr lang="en-US" sz="2000"/>
              <a:t>Lecture 2: Data crawling and preprocessing</a:t>
            </a:r>
          </a:p>
          <a:p>
            <a:r>
              <a:rPr lang="en-US" sz="2000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 b="1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3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Tree representation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82458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Each path from the root to a leaf is a </a:t>
            </a:r>
            <a:r>
              <a:rPr lang="en-US" sz="2200" i="1" dirty="0">
                <a:solidFill>
                  <a:srgbClr val="0000FF"/>
                </a:solidFill>
              </a:rPr>
              <a:t>conjunction/AND</a:t>
            </a:r>
            <a:r>
              <a:rPr lang="en-US" sz="2200" dirty="0"/>
              <a:t> of the attribute tests.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A decision tree itself is a </a:t>
            </a:r>
            <a:r>
              <a:rPr lang="en-US" sz="2200" i="1" dirty="0"/>
              <a:t>disjunction/OR of those conjunctions</a:t>
            </a:r>
            <a:r>
              <a:rPr lang="en-US" sz="2200" dirty="0"/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1524000" y="2894157"/>
            <a:ext cx="6019800" cy="2500314"/>
            <a:chOff x="624" y="672"/>
            <a:chExt cx="3792" cy="15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392" y="960"/>
              <a:ext cx="5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Sunny</a:t>
              </a: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160" y="672"/>
              <a:ext cx="816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dirty="0"/>
                <a:t>Outlook=?</a:t>
              </a: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1392" y="912"/>
              <a:ext cx="960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 b="1"/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360" y="1344"/>
              <a:ext cx="672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Wind=?</a:t>
              </a: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3120" y="1584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2784" y="1632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Strong</a:t>
              </a: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3840" y="1968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3696" y="1584"/>
              <a:ext cx="336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624" y="2016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008" y="1344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Humidity=?</a:t>
              </a: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 flipH="1">
              <a:off x="816" y="1584"/>
              <a:ext cx="432" cy="43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624" y="1680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High</a:t>
              </a: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440" y="1584"/>
              <a:ext cx="24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3840" y="1632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Weak</a:t>
              </a:r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1536" y="1680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Normal</a:t>
              </a:r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1488" y="2016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2736" y="912"/>
              <a:ext cx="91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3120" y="960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Rain</a:t>
              </a: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2928" y="1968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flipH="1">
              <a:off x="2544" y="912"/>
              <a:ext cx="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2160" y="1056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Overcast</a:t>
              </a: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2256" y="1392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900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353682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Representation by a disjunction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990600" y="1213446"/>
            <a:ext cx="7391400" cy="3414713"/>
            <a:chOff x="528" y="576"/>
            <a:chExt cx="4656" cy="2151"/>
          </a:xfrm>
        </p:grpSpPr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4368" y="2160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1296" y="816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2208" y="576"/>
              <a:ext cx="62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“sport”?</a:t>
              </a:r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>
              <a:off x="1728" y="816"/>
              <a:ext cx="67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3216" y="1200"/>
              <a:ext cx="768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“Music”?</a:t>
              </a: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3024" y="1440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2640" y="1488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2640" y="1824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Interested</a:t>
              </a: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3696" y="1440"/>
              <a:ext cx="336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1584" y="1872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Uninterested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1344" y="1200"/>
              <a:ext cx="72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“player”?</a:t>
              </a: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>
              <a:off x="1152" y="1440"/>
              <a:ext cx="43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528" y="1536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1776" y="1440"/>
              <a:ext cx="24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840" y="1488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1680" y="1536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 dirty="0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720" y="1872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Interested</a:t>
              </a:r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544" y="816"/>
              <a:ext cx="1008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>
              <a:off x="2976" y="816"/>
              <a:ext cx="7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absent</a:t>
              </a:r>
            </a:p>
          </p:txBody>
        </p:sp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3696" y="1824"/>
              <a:ext cx="864" cy="23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“My God”?</a:t>
              </a:r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H="1">
              <a:off x="3504" y="2064"/>
              <a:ext cx="432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Text Box 25"/>
            <p:cNvSpPr txBox="1">
              <a:spLocks noChangeArrowheads="1"/>
            </p:cNvSpPr>
            <p:nvPr/>
          </p:nvSpPr>
          <p:spPr bwMode="auto">
            <a:xfrm>
              <a:off x="2880" y="2160"/>
              <a:ext cx="8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Courier New" panose="02070309020205020404" pitchFamily="49" charset="0"/>
                </a:rPr>
                <a:t>is present</a:t>
              </a:r>
            </a:p>
          </p:txBody>
        </p:sp>
        <p:sp>
          <p:nvSpPr>
            <p:cNvPr id="32" name="Text Box 26"/>
            <p:cNvSpPr txBox="1">
              <a:spLocks noChangeArrowheads="1"/>
            </p:cNvSpPr>
            <p:nvPr/>
          </p:nvSpPr>
          <p:spPr bwMode="auto">
            <a:xfrm>
              <a:off x="3072" y="2496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Interested</a:t>
              </a: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4176" y="2064"/>
              <a:ext cx="384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 Box 28"/>
            <p:cNvSpPr txBox="1">
              <a:spLocks noChangeArrowheads="1"/>
            </p:cNvSpPr>
            <p:nvPr/>
          </p:nvSpPr>
          <p:spPr bwMode="auto">
            <a:xfrm>
              <a:off x="4128" y="2496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Uninterested</a:t>
              </a:r>
            </a:p>
          </p:txBody>
        </p:sp>
      </p:grp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685800" y="4646757"/>
            <a:ext cx="8382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</a:pPr>
            <a:r>
              <a:rPr lang="en-US" sz="2000" dirty="0"/>
              <a:t>[(“sport” </a:t>
            </a:r>
            <a:r>
              <a:rPr lang="en-US" dirty="0">
                <a:latin typeface="Courier New" panose="02070309020205020404" pitchFamily="49" charset="0"/>
              </a:rPr>
              <a:t>is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</a:rPr>
              <a:t>present</a:t>
            </a:r>
            <a:r>
              <a:rPr lang="en-US" dirty="0"/>
              <a:t>)</a:t>
            </a:r>
            <a:r>
              <a:rPr lang="en-US" sz="2400" dirty="0">
                <a:latin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sym typeface="Symbol" panose="05050102010706020507" pitchFamily="18" charset="2"/>
              </a:rPr>
              <a:t></a:t>
            </a:r>
            <a:r>
              <a:rPr lang="en-US" sz="2400" dirty="0">
                <a:latin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dirty="0"/>
              <a:t>(</a:t>
            </a:r>
            <a:r>
              <a:rPr lang="en-US" sz="2000" dirty="0"/>
              <a:t>“player” </a:t>
            </a:r>
            <a:r>
              <a:rPr lang="en-US" dirty="0">
                <a:latin typeface="Courier New" panose="02070309020205020404" pitchFamily="49" charset="0"/>
              </a:rPr>
              <a:t>is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</a:rPr>
              <a:t>present</a:t>
            </a:r>
            <a:r>
              <a:rPr lang="en-US" sz="2000" dirty="0"/>
              <a:t>)]</a:t>
            </a:r>
            <a:r>
              <a:rPr lang="en-US" sz="2400" dirty="0">
                <a:latin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sym typeface="Symbol" panose="05050102010706020507" pitchFamily="18" charset="2"/>
              </a:rPr>
              <a:t></a:t>
            </a:r>
            <a:endParaRPr lang="en-US" sz="2400" b="1" dirty="0">
              <a:solidFill>
                <a:srgbClr val="0000FF"/>
              </a:solidFill>
              <a:latin typeface="Courier New" panose="02070309020205020404" pitchFamily="49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40000"/>
              </a:spcBef>
              <a:buClr>
                <a:schemeClr val="tx2"/>
              </a:buClr>
            </a:pPr>
            <a:r>
              <a:rPr lang="en-US" sz="2000" dirty="0">
                <a:cs typeface="Arial" panose="020B0604020202020204" pitchFamily="34" charset="0"/>
              </a:rPr>
              <a:t>[(</a:t>
            </a:r>
            <a:r>
              <a:rPr lang="en-US" sz="2000" dirty="0"/>
              <a:t>“sport” </a:t>
            </a:r>
            <a:r>
              <a:rPr lang="en-US" dirty="0">
                <a:latin typeface="Courier New" panose="02070309020205020404" pitchFamily="49" charset="0"/>
              </a:rPr>
              <a:t>is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</a:rPr>
              <a:t>absent</a:t>
            </a:r>
            <a:r>
              <a:rPr lang="en-US" dirty="0"/>
              <a:t>)</a:t>
            </a:r>
            <a:r>
              <a:rPr lang="en-US" sz="2400" dirty="0">
                <a:latin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sym typeface="Symbol" panose="05050102010706020507" pitchFamily="18" charset="2"/>
              </a:rPr>
              <a:t>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dirty="0"/>
              <a:t>(</a:t>
            </a:r>
            <a:r>
              <a:rPr lang="en-US" sz="2000" dirty="0">
                <a:cs typeface="Arial" panose="020B0604020202020204" pitchFamily="34" charset="0"/>
              </a:rPr>
              <a:t>“Music” </a:t>
            </a:r>
            <a:r>
              <a:rPr lang="en-US" dirty="0">
                <a:latin typeface="Courier New" panose="02070309020205020404" pitchFamily="49" charset="0"/>
                <a:cs typeface="Arial" panose="020B0604020202020204" pitchFamily="34" charset="0"/>
              </a:rPr>
              <a:t>is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Arial" panose="020B0604020202020204" pitchFamily="34" charset="0"/>
              </a:rPr>
              <a:t>present</a:t>
            </a:r>
            <a:r>
              <a:rPr lang="en-US" sz="2000" dirty="0">
                <a:cs typeface="Arial" panose="020B0604020202020204" pitchFamily="34" charset="0"/>
              </a:rPr>
              <a:t>)]</a:t>
            </a:r>
            <a:r>
              <a:rPr 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sym typeface="Symbol" panose="05050102010706020507" pitchFamily="18" charset="2"/>
              </a:rPr>
              <a:t></a:t>
            </a:r>
            <a:endParaRPr lang="en-US" sz="2400" b="1" dirty="0">
              <a:solidFill>
                <a:srgbClr val="0000FF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40000"/>
              </a:spcBef>
              <a:buClr>
                <a:schemeClr val="tx2"/>
              </a:buClr>
            </a:pPr>
            <a:r>
              <a:rPr lang="en-US" sz="2000" dirty="0">
                <a:cs typeface="Arial" panose="020B0604020202020204" pitchFamily="34" charset="0"/>
              </a:rPr>
              <a:t>[(</a:t>
            </a:r>
            <a:r>
              <a:rPr lang="en-US" sz="2000" dirty="0"/>
              <a:t>“sport” </a:t>
            </a:r>
            <a:r>
              <a:rPr lang="en-US" dirty="0">
                <a:latin typeface="Courier New" panose="02070309020205020404" pitchFamily="49" charset="0"/>
              </a:rPr>
              <a:t>is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</a:rPr>
              <a:t>absent</a:t>
            </a:r>
            <a:r>
              <a:rPr lang="en-US" dirty="0"/>
              <a:t>)</a:t>
            </a:r>
            <a:r>
              <a:rPr lang="en-US" sz="2400" dirty="0">
                <a:latin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sym typeface="Symbol" panose="05050102010706020507" pitchFamily="18" charset="2"/>
              </a:rPr>
              <a:t>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dirty="0"/>
              <a:t>(</a:t>
            </a:r>
            <a:r>
              <a:rPr lang="en-US" sz="2000" dirty="0">
                <a:cs typeface="Arial" panose="020B0604020202020204" pitchFamily="34" charset="0"/>
              </a:rPr>
              <a:t>“Music” </a:t>
            </a:r>
            <a:r>
              <a:rPr lang="en-US" dirty="0">
                <a:latin typeface="Courier New" panose="02070309020205020404" pitchFamily="49" charset="0"/>
                <a:cs typeface="Arial" panose="020B0604020202020204" pitchFamily="34" charset="0"/>
              </a:rPr>
              <a:t>is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Arial" panose="020B0604020202020204" pitchFamily="34" charset="0"/>
              </a:rPr>
              <a:t>absent</a:t>
            </a:r>
            <a:r>
              <a:rPr lang="en-US" dirty="0"/>
              <a:t>)</a:t>
            </a:r>
            <a:r>
              <a:rPr lang="en-US" sz="2400" dirty="0">
                <a:latin typeface="Courier New" panose="02070309020205020404" pitchFamily="49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sym typeface="Symbol" panose="05050102010706020507" pitchFamily="18" charset="2"/>
              </a:rPr>
              <a:t>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en-US" sz="2000" dirty="0">
                <a:cs typeface="Arial" panose="020B0604020202020204" pitchFamily="34" charset="0"/>
              </a:rPr>
              <a:t>“My God” </a:t>
            </a:r>
            <a:r>
              <a:rPr lang="en-US" dirty="0">
                <a:latin typeface="Courier New" panose="02070309020205020404" pitchFamily="49" charset="0"/>
                <a:cs typeface="Arial" panose="020B0604020202020204" pitchFamily="34" charset="0"/>
              </a:rPr>
              <a:t>is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Arial" panose="020B0604020202020204" pitchFamily="34" charset="0"/>
              </a:rPr>
              <a:t>present</a:t>
            </a:r>
            <a:r>
              <a:rPr lang="en-US" sz="2000" dirty="0">
                <a:cs typeface="Arial" panose="020B0604020202020204" pitchFamily="34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2588183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388188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2. Learning a decision tree by ID3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44434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ID3 (Iterative Dichotomiser 3) is a greedy algorithm which was proposed by Ross Quinlan in 1986.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It uses the top-down scheme.</a:t>
            </a:r>
            <a:r>
              <a:rPr lang="en-US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At each node N, select a test attribute A</a:t>
            </a:r>
            <a:r>
              <a:rPr lang="en-US" sz="2200" dirty="0"/>
              <a:t> which can help us best do classification for the data in N.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/>
              <a:t>Generate a branch for each value of A, and then separate the data into its branches accordingly.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Grow the tree until: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/>
              <a:t>It classifies correctly all the training data; or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/>
              <a:t>All the attributes are used.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Note:</a:t>
            </a:r>
            <a:r>
              <a:rPr lang="en-US" sz="2200" dirty="0"/>
              <a:t> each attribute can only appear at most once in any path of the tree.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The ID3 algorithm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30699"/>
            <a:ext cx="8458200" cy="5334000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200" b="1" dirty="0"/>
              <a:t>ID3_alg</a:t>
            </a:r>
            <a:r>
              <a:rPr lang="en-US" sz="2200" dirty="0"/>
              <a:t>(</a:t>
            </a:r>
            <a:r>
              <a:rPr lang="en-US" sz="2200" i="1" dirty="0"/>
              <a:t>Training_Set, Class_Labels, Attributes</a:t>
            </a:r>
            <a:r>
              <a:rPr lang="en-US" sz="2200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dirty="0"/>
              <a:t>Generate the Root of the tree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u="sng" dirty="0"/>
              <a:t>If</a:t>
            </a:r>
            <a:r>
              <a:rPr lang="en-US" sz="2200" dirty="0"/>
              <a:t> all of </a:t>
            </a:r>
            <a:r>
              <a:rPr lang="en-US" sz="2200" i="1" dirty="0"/>
              <a:t>Training_Set</a:t>
            </a:r>
            <a:r>
              <a:rPr lang="en-US" sz="2200" dirty="0"/>
              <a:t> belong to class c, then </a:t>
            </a:r>
            <a:r>
              <a:rPr lang="en-US" sz="2200" u="sng" dirty="0"/>
              <a:t>Return</a:t>
            </a:r>
            <a:r>
              <a:rPr lang="en-US" sz="2200" dirty="0"/>
              <a:t> Root as leaf with label c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u="sng" dirty="0"/>
              <a:t>If</a:t>
            </a:r>
            <a:r>
              <a:rPr lang="en-US" sz="2200" dirty="0"/>
              <a:t> </a:t>
            </a:r>
            <a:r>
              <a:rPr lang="en-US" sz="2200" i="1" dirty="0"/>
              <a:t>Attributes</a:t>
            </a:r>
            <a:r>
              <a:rPr lang="en-US" sz="2200" dirty="0"/>
              <a:t> is empty, then </a:t>
            </a:r>
            <a:br>
              <a:rPr lang="en-US" sz="2200" dirty="0"/>
            </a:br>
            <a:r>
              <a:rPr lang="en-US" sz="2200" dirty="0"/>
              <a:t>      </a:t>
            </a:r>
            <a:r>
              <a:rPr lang="en-US" sz="2200" u="sng" dirty="0"/>
              <a:t>Return</a:t>
            </a:r>
            <a:r>
              <a:rPr lang="en-US" sz="2200" dirty="0"/>
              <a:t> Root as leaf with label c = </a:t>
            </a:r>
            <a:r>
              <a:rPr lang="en-US" sz="2200" b="1" dirty="0"/>
              <a:t>Majority_Class_Label</a:t>
            </a:r>
            <a:r>
              <a:rPr lang="en-US" sz="2200" dirty="0"/>
              <a:t>(</a:t>
            </a:r>
            <a:r>
              <a:rPr lang="en-US" sz="2200" i="1" dirty="0"/>
              <a:t>Training_Set</a:t>
            </a:r>
            <a:r>
              <a:rPr lang="en-US" sz="2200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dirty="0">
                <a:solidFill>
                  <a:srgbClr val="0000FF"/>
                </a:solidFill>
              </a:rPr>
              <a:t>A ← a set of </a:t>
            </a:r>
            <a:r>
              <a:rPr lang="en-US" sz="2200" i="1" dirty="0">
                <a:solidFill>
                  <a:srgbClr val="0000FF"/>
                </a:solidFill>
              </a:rPr>
              <a:t>Attributes</a:t>
            </a:r>
            <a:r>
              <a:rPr lang="en-US" sz="2200" dirty="0">
                <a:solidFill>
                  <a:srgbClr val="0000FF"/>
                </a:solidFill>
              </a:rPr>
              <a:t> that are best discriminative for </a:t>
            </a:r>
            <a:r>
              <a:rPr lang="en-US" sz="2200" i="1" dirty="0">
                <a:solidFill>
                  <a:srgbClr val="0000FF"/>
                </a:solidFill>
              </a:rPr>
              <a:t>Training_Set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dirty="0">
                <a:solidFill>
                  <a:srgbClr val="0000FF"/>
                </a:solidFill>
              </a:rPr>
              <a:t>Let A be the test attributes of Root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u="sng" dirty="0">
                <a:solidFill>
                  <a:srgbClr val="FF6600"/>
                </a:solidFill>
              </a:rPr>
              <a:t>For each</a:t>
            </a:r>
            <a:r>
              <a:rPr lang="en-US" sz="2200" dirty="0">
                <a:solidFill>
                  <a:srgbClr val="FF6600"/>
                </a:solidFill>
              </a:rPr>
              <a:t> value v of A</a:t>
            </a:r>
          </a:p>
          <a:p>
            <a:pPr marL="406400" indent="0">
              <a:spcBef>
                <a:spcPts val="1200"/>
              </a:spcBef>
              <a:buNone/>
            </a:pPr>
            <a:r>
              <a:rPr lang="en-US" sz="2200" dirty="0">
                <a:solidFill>
                  <a:srgbClr val="FF6600"/>
                </a:solidFill>
              </a:rPr>
              <a:t>Generate a branch of Root which corresponds with v.</a:t>
            </a:r>
          </a:p>
          <a:p>
            <a:pPr marL="406400" indent="0">
              <a:spcBef>
                <a:spcPts val="1200"/>
              </a:spcBef>
              <a:buNone/>
            </a:pPr>
            <a:r>
              <a:rPr lang="en-US" sz="2200" dirty="0">
                <a:solidFill>
                  <a:srgbClr val="FF6600"/>
                </a:solidFill>
              </a:rPr>
              <a:t>Determine Training_Set</a:t>
            </a:r>
            <a:r>
              <a:rPr lang="en-US" sz="2200" baseline="-25000" dirty="0">
                <a:solidFill>
                  <a:srgbClr val="FF6600"/>
                </a:solidFill>
              </a:rPr>
              <a:t>v</a:t>
            </a:r>
            <a:r>
              <a:rPr lang="en-US" sz="2200" dirty="0">
                <a:solidFill>
                  <a:srgbClr val="FF6600"/>
                </a:solidFill>
              </a:rPr>
              <a:t> = { x in </a:t>
            </a:r>
            <a:r>
              <a:rPr lang="en-US" sz="2200" i="1" dirty="0">
                <a:solidFill>
                  <a:srgbClr val="FF6600"/>
                </a:solidFill>
              </a:rPr>
              <a:t>Training_Set</a:t>
            </a:r>
            <a:r>
              <a:rPr lang="en-US" sz="2200" dirty="0">
                <a:solidFill>
                  <a:srgbClr val="FF6600"/>
                </a:solidFill>
              </a:rPr>
              <a:t> | x</a:t>
            </a:r>
            <a:r>
              <a:rPr lang="en-US" sz="2200" baseline="-25000" dirty="0">
                <a:solidFill>
                  <a:srgbClr val="FF6600"/>
                </a:solidFill>
              </a:rPr>
              <a:t>A </a:t>
            </a:r>
            <a:r>
              <a:rPr lang="en-US" sz="2200" dirty="0">
                <a:solidFill>
                  <a:srgbClr val="FF6600"/>
                </a:solidFill>
              </a:rPr>
              <a:t>= v}</a:t>
            </a:r>
          </a:p>
          <a:p>
            <a:pPr marL="406400" indent="0">
              <a:spcBef>
                <a:spcPts val="1200"/>
              </a:spcBef>
              <a:buNone/>
            </a:pPr>
            <a:r>
              <a:rPr lang="en-US" sz="2200" u="sng" dirty="0">
                <a:solidFill>
                  <a:srgbClr val="FF6600"/>
                </a:solidFill>
              </a:rPr>
              <a:t>If</a:t>
            </a:r>
            <a:r>
              <a:rPr lang="en-US" sz="2200" dirty="0">
                <a:solidFill>
                  <a:srgbClr val="FF6600"/>
                </a:solidFill>
              </a:rPr>
              <a:t> (Training_Set</a:t>
            </a:r>
            <a:r>
              <a:rPr lang="en-US" sz="2200" baseline="-25000" dirty="0">
                <a:solidFill>
                  <a:srgbClr val="FF6600"/>
                </a:solidFill>
              </a:rPr>
              <a:t>v</a:t>
            </a:r>
            <a:r>
              <a:rPr lang="en-US" sz="2200" dirty="0">
                <a:solidFill>
                  <a:srgbClr val="FF6600"/>
                </a:solidFill>
              </a:rPr>
              <a:t> is empty) </a:t>
            </a:r>
            <a:r>
              <a:rPr lang="en-US" sz="2200" u="sng" dirty="0">
                <a:solidFill>
                  <a:srgbClr val="FF6600"/>
                </a:solidFill>
              </a:rPr>
              <a:t>Then</a:t>
            </a:r>
          </a:p>
          <a:p>
            <a:pPr marL="863600" indent="0">
              <a:spcBef>
                <a:spcPts val="1200"/>
              </a:spcBef>
              <a:buNone/>
            </a:pPr>
            <a:r>
              <a:rPr lang="en-US" sz="2200" dirty="0">
                <a:solidFill>
                  <a:srgbClr val="FF6600"/>
                </a:solidFill>
              </a:rPr>
              <a:t>Generate a leaf with class label c = </a:t>
            </a:r>
            <a:r>
              <a:rPr lang="en-US" sz="2200" b="1" dirty="0">
                <a:solidFill>
                  <a:srgbClr val="FF6600"/>
                </a:solidFill>
              </a:rPr>
              <a:t>Majority_Class_Label</a:t>
            </a:r>
            <a:r>
              <a:rPr lang="en-US" sz="2200" dirty="0">
                <a:solidFill>
                  <a:srgbClr val="FF6600"/>
                </a:solidFill>
              </a:rPr>
              <a:t>(</a:t>
            </a:r>
            <a:r>
              <a:rPr lang="en-US" sz="2200" i="1" dirty="0">
                <a:solidFill>
                  <a:srgbClr val="FF6600"/>
                </a:solidFill>
              </a:rPr>
              <a:t>Training_Set</a:t>
            </a:r>
            <a:r>
              <a:rPr lang="en-US" sz="2200" dirty="0">
                <a:solidFill>
                  <a:srgbClr val="FF6600"/>
                </a:solidFill>
              </a:rPr>
              <a:t>) </a:t>
            </a:r>
          </a:p>
          <a:p>
            <a:pPr marL="406400" indent="0">
              <a:spcBef>
                <a:spcPts val="1200"/>
              </a:spcBef>
              <a:buNone/>
            </a:pPr>
            <a:r>
              <a:rPr lang="en-US" sz="2200" u="sng" dirty="0">
                <a:solidFill>
                  <a:srgbClr val="FF6600"/>
                </a:solidFill>
              </a:rPr>
              <a:t>Else</a:t>
            </a:r>
            <a:r>
              <a:rPr lang="en-US" sz="2200" dirty="0">
                <a:solidFill>
                  <a:srgbClr val="FF6600"/>
                </a:solidFill>
              </a:rPr>
              <a:t>  </a:t>
            </a:r>
            <a:br>
              <a:rPr lang="en-US" sz="2200" dirty="0">
                <a:solidFill>
                  <a:srgbClr val="FF6600"/>
                </a:solidFill>
              </a:rPr>
            </a:br>
            <a:r>
              <a:rPr lang="en-US" sz="2200" dirty="0">
                <a:solidFill>
                  <a:srgbClr val="FF6600"/>
                </a:solidFill>
              </a:rPr>
              <a:t>  Generate a subtree by </a:t>
            </a:r>
            <a:r>
              <a:rPr lang="en-US" sz="2200" b="1" dirty="0">
                <a:solidFill>
                  <a:srgbClr val="FF6600"/>
                </a:solidFill>
              </a:rPr>
              <a:t>ID3_alg</a:t>
            </a:r>
            <a:r>
              <a:rPr lang="en-US" sz="2200" dirty="0">
                <a:solidFill>
                  <a:srgbClr val="FF6600"/>
                </a:solidFill>
              </a:rPr>
              <a:t>(Training_Set</a:t>
            </a:r>
            <a:r>
              <a:rPr lang="en-US" sz="2200" baseline="-25000" dirty="0">
                <a:solidFill>
                  <a:srgbClr val="FF6600"/>
                </a:solidFill>
              </a:rPr>
              <a:t>v</a:t>
            </a:r>
            <a:r>
              <a:rPr lang="en-US" sz="2200" dirty="0">
                <a:solidFill>
                  <a:srgbClr val="FF6600"/>
                </a:solidFill>
              </a:rPr>
              <a:t>, Class_Labels, Attributes \{A})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u="sng" dirty="0"/>
              <a:t>Return</a:t>
            </a:r>
            <a:r>
              <a:rPr lang="en-US" sz="2200" dirty="0"/>
              <a:t>  Root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22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How to choose the test attributes?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99711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At each node, </a:t>
            </a:r>
            <a:r>
              <a:rPr lang="en-US" sz="2200" dirty="0">
                <a:solidFill>
                  <a:srgbClr val="3366FF"/>
                </a:solidFill>
              </a:rPr>
              <a:t>how can we choose a set of test attributes?</a:t>
            </a:r>
            <a:endParaRPr lang="en-US" dirty="0">
              <a:solidFill>
                <a:srgbClr val="3366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These attributes should be </a:t>
            </a:r>
            <a:r>
              <a:rPr lang="en-US" sz="2000" i="1" dirty="0">
                <a:solidFill>
                  <a:srgbClr val="3366FF"/>
                </a:solidFill>
              </a:rPr>
              <a:t>discriminative</a:t>
            </a:r>
            <a:r>
              <a:rPr lang="en-US" sz="2000" dirty="0"/>
              <a:t>, i.e., can help us classify well the data inside that node.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How to know an attribute to be discriminative?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Ex: assuming 2 classes in the data, which of A</a:t>
            </a:r>
            <a:r>
              <a:rPr lang="en-US" sz="2200" baseline="-25000" dirty="0"/>
              <a:t>1</a:t>
            </a:r>
            <a:r>
              <a:rPr lang="en-US" sz="2200" dirty="0"/>
              <a:t> and A</a:t>
            </a:r>
            <a:r>
              <a:rPr lang="en-US" sz="2200" baseline="-25000" dirty="0"/>
              <a:t>2</a:t>
            </a:r>
            <a:r>
              <a:rPr lang="en-US" sz="2200" dirty="0"/>
              <a:t> should be selected as the test attribute?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b="1" i="1" dirty="0"/>
              <a:t>Information gain</a:t>
            </a:r>
            <a:r>
              <a:rPr lang="en-US" sz="2200" dirty="0"/>
              <a:t> can help.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1371600" y="3811434"/>
            <a:ext cx="3048000" cy="1524000"/>
            <a:chOff x="576" y="2880"/>
            <a:chExt cx="1920" cy="960"/>
          </a:xfrm>
        </p:grpSpPr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1152" y="2880"/>
              <a:ext cx="48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A</a:t>
              </a:r>
              <a:r>
                <a:rPr lang="en-US" baseline="-25000">
                  <a:latin typeface="Courier New" panose="02070309020205020404" pitchFamily="49" charset="0"/>
                </a:rPr>
                <a:t>1</a:t>
              </a:r>
              <a:r>
                <a:rPr lang="en-US"/>
                <a:t>=?</a:t>
              </a:r>
              <a:endParaRPr lang="en-US" baseline="-2500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864" y="3120"/>
              <a:ext cx="432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392" y="3120"/>
              <a:ext cx="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488" y="3120"/>
              <a:ext cx="432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1392" y="3216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</a:rPr>
                <a:t>v</a:t>
              </a:r>
              <a:r>
                <a:rPr lang="en-US" sz="1600" baseline="-25000">
                  <a:latin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16" y="3120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</a:rPr>
                <a:t>v</a:t>
              </a:r>
              <a:r>
                <a:rPr lang="en-US" sz="1600" baseline="-25000">
                  <a:latin typeface="Courier New" panose="02070309020205020404" pitchFamily="49" charset="0"/>
                </a:rPr>
                <a:t>11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1728" y="3168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</a:rPr>
                <a:t>v</a:t>
              </a:r>
              <a:r>
                <a:rPr lang="en-US" sz="1600" baseline="-25000">
                  <a:latin typeface="Courier New" panose="02070309020205020404" pitchFamily="49" charset="0"/>
                </a:rPr>
                <a:t>13</a:t>
              </a:r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1632" y="2880"/>
              <a:ext cx="8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(</a:t>
              </a:r>
              <a:r>
                <a:rPr lang="en-US" sz="1600">
                  <a:latin typeface="Courier New" panose="02070309020205020404" pitchFamily="49" charset="0"/>
                </a:rPr>
                <a:t>c</a:t>
              </a:r>
              <a:r>
                <a:rPr lang="en-US" sz="1600" baseline="-25000">
                  <a:latin typeface="Courier New" panose="02070309020205020404" pitchFamily="49" charset="0"/>
                </a:rPr>
                <a:t>1</a:t>
              </a:r>
              <a:r>
                <a:rPr lang="en-US" sz="1600"/>
                <a:t>: </a:t>
              </a:r>
              <a:r>
                <a:rPr lang="en-US" sz="1400"/>
                <a:t>35</a:t>
              </a:r>
              <a:r>
                <a:rPr lang="en-US" sz="1600"/>
                <a:t>, </a:t>
              </a:r>
              <a:r>
                <a:rPr lang="en-US" sz="1600">
                  <a:latin typeface="Courier New" panose="02070309020205020404" pitchFamily="49" charset="0"/>
                </a:rPr>
                <a:t>c</a:t>
              </a:r>
              <a:r>
                <a:rPr lang="en-US" sz="1600" baseline="-25000">
                  <a:latin typeface="Courier New" panose="02070309020205020404" pitchFamily="49" charset="0"/>
                </a:rPr>
                <a:t>2</a:t>
              </a:r>
              <a:r>
                <a:rPr lang="en-US" sz="1600"/>
                <a:t>: </a:t>
              </a:r>
              <a:r>
                <a:rPr lang="en-US" sz="1400"/>
                <a:t>25</a:t>
              </a:r>
              <a:r>
                <a:rPr lang="en-US" sz="1600"/>
                <a:t>)</a:t>
              </a:r>
              <a:endParaRPr lang="en-US" sz="1600" baseline="-25000"/>
            </a:p>
          </p:txBody>
        </p:sp>
        <p:grpSp>
          <p:nvGrpSpPr>
            <p:cNvPr id="18" name="Group 36"/>
            <p:cNvGrpSpPr>
              <a:grpSpLocks/>
            </p:cNvGrpSpPr>
            <p:nvPr/>
          </p:nvGrpSpPr>
          <p:grpSpPr bwMode="auto">
            <a:xfrm>
              <a:off x="576" y="3408"/>
              <a:ext cx="480" cy="432"/>
              <a:chOff x="576" y="3504"/>
              <a:chExt cx="480" cy="432"/>
            </a:xfrm>
          </p:grpSpPr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672" y="3552"/>
                <a:ext cx="38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1</a:t>
                </a:r>
                <a:r>
                  <a:rPr lang="en-US" sz="1600"/>
                  <a:t>: </a:t>
                </a:r>
                <a:r>
                  <a:rPr lang="en-US" sz="1400"/>
                  <a:t>21</a:t>
                </a:r>
              </a:p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2</a:t>
                </a:r>
                <a:r>
                  <a:rPr lang="en-US" sz="1600"/>
                  <a:t>: </a:t>
                </a:r>
                <a:r>
                  <a:rPr lang="en-US" sz="1400"/>
                  <a:t>9</a:t>
                </a:r>
                <a:endParaRPr lang="en-US" sz="1600" baseline="-25000"/>
              </a:p>
            </p:txBody>
          </p:sp>
          <p:sp>
            <p:nvSpPr>
              <p:cNvPr id="26" name="Oval 33"/>
              <p:cNvSpPr>
                <a:spLocks noChangeArrowheads="1"/>
              </p:cNvSpPr>
              <p:nvPr/>
            </p:nvSpPr>
            <p:spPr bwMode="auto">
              <a:xfrm>
                <a:off x="576" y="3504"/>
                <a:ext cx="480" cy="43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152" y="3408"/>
              <a:ext cx="480" cy="432"/>
              <a:chOff x="1152" y="3504"/>
              <a:chExt cx="480" cy="432"/>
            </a:xfrm>
          </p:grpSpPr>
          <p:sp>
            <p:nvSpPr>
              <p:cNvPr id="23" name="Text Box 25"/>
              <p:cNvSpPr txBox="1">
                <a:spLocks noChangeArrowheads="1"/>
              </p:cNvSpPr>
              <p:nvPr/>
            </p:nvSpPr>
            <p:spPr bwMode="auto">
              <a:xfrm>
                <a:off x="1248" y="3552"/>
                <a:ext cx="33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1</a:t>
                </a:r>
                <a:r>
                  <a:rPr lang="en-US" sz="1600"/>
                  <a:t>: </a:t>
                </a:r>
                <a:r>
                  <a:rPr lang="en-US" sz="1400"/>
                  <a:t>5</a:t>
                </a:r>
                <a:endParaRPr lang="en-US" sz="1600"/>
              </a:p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2</a:t>
                </a:r>
                <a:r>
                  <a:rPr lang="en-US" sz="1600"/>
                  <a:t>: </a:t>
                </a:r>
                <a:r>
                  <a:rPr lang="en-US" sz="1400"/>
                  <a:t>5</a:t>
                </a:r>
                <a:endParaRPr lang="en-US" sz="1600" baseline="-25000"/>
              </a:p>
            </p:txBody>
          </p:sp>
          <p:sp>
            <p:nvSpPr>
              <p:cNvPr id="24" name="Oval 34"/>
              <p:cNvSpPr>
                <a:spLocks noChangeArrowheads="1"/>
              </p:cNvSpPr>
              <p:nvPr/>
            </p:nvSpPr>
            <p:spPr bwMode="auto">
              <a:xfrm>
                <a:off x="1152" y="3504"/>
                <a:ext cx="480" cy="43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/>
              </a:p>
            </p:txBody>
          </p:sp>
        </p:grpSp>
        <p:grpSp>
          <p:nvGrpSpPr>
            <p:cNvPr id="20" name="Group 38"/>
            <p:cNvGrpSpPr>
              <a:grpSpLocks/>
            </p:cNvGrpSpPr>
            <p:nvPr/>
          </p:nvGrpSpPr>
          <p:grpSpPr bwMode="auto">
            <a:xfrm>
              <a:off x="1728" y="3408"/>
              <a:ext cx="480" cy="432"/>
              <a:chOff x="1728" y="3504"/>
              <a:chExt cx="480" cy="432"/>
            </a:xfrm>
          </p:grpSpPr>
          <p:sp>
            <p:nvSpPr>
              <p:cNvPr id="21" name="Text Box 26"/>
              <p:cNvSpPr txBox="1">
                <a:spLocks noChangeArrowheads="1"/>
              </p:cNvSpPr>
              <p:nvPr/>
            </p:nvSpPr>
            <p:spPr bwMode="auto">
              <a:xfrm>
                <a:off x="1824" y="3552"/>
                <a:ext cx="38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1</a:t>
                </a:r>
                <a:r>
                  <a:rPr lang="en-US" sz="1600"/>
                  <a:t>: </a:t>
                </a:r>
                <a:r>
                  <a:rPr lang="en-US" sz="1400"/>
                  <a:t>9</a:t>
                </a:r>
              </a:p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2</a:t>
                </a:r>
                <a:r>
                  <a:rPr lang="en-US" sz="1600"/>
                  <a:t>: </a:t>
                </a:r>
                <a:r>
                  <a:rPr lang="en-US" sz="1400"/>
                  <a:t>11</a:t>
                </a:r>
                <a:endParaRPr lang="en-US" sz="1600" baseline="-25000"/>
              </a:p>
            </p:txBody>
          </p:sp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1728" y="3504"/>
                <a:ext cx="480" cy="43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/>
              </a:p>
            </p:txBody>
          </p:sp>
        </p:grpSp>
      </p:grpSp>
      <p:grpSp>
        <p:nvGrpSpPr>
          <p:cNvPr id="27" name="Group 49"/>
          <p:cNvGrpSpPr>
            <a:grpSpLocks/>
          </p:cNvGrpSpPr>
          <p:nvPr/>
        </p:nvGrpSpPr>
        <p:grpSpPr bwMode="auto">
          <a:xfrm>
            <a:off x="5181600" y="3811434"/>
            <a:ext cx="2743200" cy="1524000"/>
            <a:chOff x="2976" y="2880"/>
            <a:chExt cx="1728" cy="960"/>
          </a:xfrm>
        </p:grpSpPr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3360" y="2880"/>
              <a:ext cx="48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A</a:t>
              </a:r>
              <a:r>
                <a:rPr lang="en-US" baseline="-25000">
                  <a:latin typeface="Courier New" panose="02070309020205020404" pitchFamily="49" charset="0"/>
                </a:rPr>
                <a:t>2</a:t>
              </a:r>
              <a:r>
                <a:rPr lang="en-US"/>
                <a:t>=?</a:t>
              </a:r>
              <a:endParaRPr lang="en-US" baseline="-25000"/>
            </a:p>
          </p:txBody>
        </p:sp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>
              <a:off x="3120" y="3120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</a:rPr>
                <a:t>v</a:t>
              </a:r>
              <a:r>
                <a:rPr lang="en-US" sz="1600" baseline="-25000">
                  <a:latin typeface="Courier New" panose="02070309020205020404" pitchFamily="49" charset="0"/>
                </a:rPr>
                <a:t>21</a:t>
              </a: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H="1">
              <a:off x="3216" y="3120"/>
              <a:ext cx="336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3648" y="3120"/>
              <a:ext cx="336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>
              <a:off x="3840" y="3120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</a:rPr>
                <a:t>v</a:t>
              </a:r>
              <a:r>
                <a:rPr lang="en-US" sz="1600" baseline="-25000">
                  <a:latin typeface="Courier New" panose="02070309020205020404" pitchFamily="49" charset="0"/>
                </a:rPr>
                <a:t>22</a:t>
              </a:r>
            </a:p>
          </p:txBody>
        </p:sp>
        <p:sp>
          <p:nvSpPr>
            <p:cNvPr id="33" name="Text Box 27"/>
            <p:cNvSpPr txBox="1">
              <a:spLocks noChangeArrowheads="1"/>
            </p:cNvSpPr>
            <p:nvPr/>
          </p:nvSpPr>
          <p:spPr bwMode="auto">
            <a:xfrm>
              <a:off x="3840" y="2880"/>
              <a:ext cx="8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(</a:t>
              </a:r>
              <a:r>
                <a:rPr lang="en-US" sz="1600">
                  <a:latin typeface="Courier New" panose="02070309020205020404" pitchFamily="49" charset="0"/>
                </a:rPr>
                <a:t>c</a:t>
              </a:r>
              <a:r>
                <a:rPr lang="en-US" sz="1600" baseline="-25000">
                  <a:latin typeface="Courier New" panose="02070309020205020404" pitchFamily="49" charset="0"/>
                </a:rPr>
                <a:t>1</a:t>
              </a:r>
              <a:r>
                <a:rPr lang="en-US" sz="1600"/>
                <a:t>: </a:t>
              </a:r>
              <a:r>
                <a:rPr lang="en-US" sz="1400"/>
                <a:t>35</a:t>
              </a:r>
              <a:r>
                <a:rPr lang="en-US" sz="1600"/>
                <a:t>, </a:t>
              </a:r>
              <a:r>
                <a:rPr lang="en-US" sz="1600">
                  <a:latin typeface="Courier New" panose="02070309020205020404" pitchFamily="49" charset="0"/>
                </a:rPr>
                <a:t>c</a:t>
              </a:r>
              <a:r>
                <a:rPr lang="en-US" sz="1600" baseline="-25000">
                  <a:latin typeface="Courier New" panose="02070309020205020404" pitchFamily="49" charset="0"/>
                </a:rPr>
                <a:t>2</a:t>
              </a:r>
              <a:r>
                <a:rPr lang="en-US" sz="1600"/>
                <a:t>: </a:t>
              </a:r>
              <a:r>
                <a:rPr lang="en-US" sz="1400"/>
                <a:t>25</a:t>
              </a:r>
              <a:r>
                <a:rPr lang="en-US" sz="1600"/>
                <a:t>)</a:t>
              </a:r>
              <a:endParaRPr lang="en-US" sz="1600" baseline="-25000"/>
            </a:p>
          </p:txBody>
        </p:sp>
        <p:grpSp>
          <p:nvGrpSpPr>
            <p:cNvPr id="34" name="Group 46"/>
            <p:cNvGrpSpPr>
              <a:grpSpLocks/>
            </p:cNvGrpSpPr>
            <p:nvPr/>
          </p:nvGrpSpPr>
          <p:grpSpPr bwMode="auto">
            <a:xfrm>
              <a:off x="3792" y="3408"/>
              <a:ext cx="480" cy="432"/>
              <a:chOff x="3888" y="3456"/>
              <a:chExt cx="480" cy="432"/>
            </a:xfrm>
          </p:grpSpPr>
          <p:sp>
            <p:nvSpPr>
              <p:cNvPr id="38" name="Text Box 29"/>
              <p:cNvSpPr txBox="1">
                <a:spLocks noChangeArrowheads="1"/>
              </p:cNvSpPr>
              <p:nvPr/>
            </p:nvSpPr>
            <p:spPr bwMode="auto">
              <a:xfrm>
                <a:off x="3984" y="3504"/>
                <a:ext cx="38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1</a:t>
                </a:r>
                <a:r>
                  <a:rPr lang="en-US" sz="1600"/>
                  <a:t>: </a:t>
                </a:r>
                <a:r>
                  <a:rPr lang="en-US" sz="1400"/>
                  <a:t>8</a:t>
                </a:r>
                <a:endParaRPr lang="en-US" sz="1600"/>
              </a:p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2</a:t>
                </a:r>
                <a:r>
                  <a:rPr lang="en-US" sz="1600"/>
                  <a:t>: </a:t>
                </a:r>
                <a:r>
                  <a:rPr lang="en-US" sz="1400"/>
                  <a:t>19</a:t>
                </a:r>
                <a:endParaRPr lang="en-US" sz="1600" baseline="-25000"/>
              </a:p>
            </p:txBody>
          </p:sp>
          <p:sp>
            <p:nvSpPr>
              <p:cNvPr id="39" name="Oval 41"/>
              <p:cNvSpPr>
                <a:spLocks noChangeArrowheads="1"/>
              </p:cNvSpPr>
              <p:nvPr/>
            </p:nvSpPr>
            <p:spPr bwMode="auto">
              <a:xfrm>
                <a:off x="3888" y="3456"/>
                <a:ext cx="480" cy="43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/>
              </a:p>
            </p:txBody>
          </p:sp>
        </p:grpSp>
        <p:grpSp>
          <p:nvGrpSpPr>
            <p:cNvPr id="35" name="Group 45"/>
            <p:cNvGrpSpPr>
              <a:grpSpLocks/>
            </p:cNvGrpSpPr>
            <p:nvPr/>
          </p:nvGrpSpPr>
          <p:grpSpPr bwMode="auto">
            <a:xfrm>
              <a:off x="2976" y="3408"/>
              <a:ext cx="480" cy="432"/>
              <a:chOff x="2976" y="3408"/>
              <a:chExt cx="480" cy="432"/>
            </a:xfrm>
          </p:grpSpPr>
          <p:sp>
            <p:nvSpPr>
              <p:cNvPr id="36" name="Text Box 28"/>
              <p:cNvSpPr txBox="1">
                <a:spLocks noChangeArrowheads="1"/>
              </p:cNvSpPr>
              <p:nvPr/>
            </p:nvSpPr>
            <p:spPr bwMode="auto">
              <a:xfrm>
                <a:off x="3072" y="3456"/>
                <a:ext cx="38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1</a:t>
                </a:r>
                <a:r>
                  <a:rPr lang="en-US" sz="1600"/>
                  <a:t>: </a:t>
                </a:r>
                <a:r>
                  <a:rPr lang="en-US" sz="1400"/>
                  <a:t>27</a:t>
                </a:r>
                <a:endParaRPr lang="en-US" sz="1600"/>
              </a:p>
              <a:p>
                <a:pPr eaLnBrk="1" hangingPunct="1">
                  <a:spcBef>
                    <a:spcPct val="20000"/>
                  </a:spcBef>
                </a:pPr>
                <a:r>
                  <a:rPr lang="en-US" sz="1600">
                    <a:latin typeface="Courier New" panose="02070309020205020404" pitchFamily="49" charset="0"/>
                  </a:rPr>
                  <a:t>c</a:t>
                </a:r>
                <a:r>
                  <a:rPr lang="en-US" sz="1600" baseline="-25000">
                    <a:latin typeface="Courier New" panose="02070309020205020404" pitchFamily="49" charset="0"/>
                  </a:rPr>
                  <a:t>2</a:t>
                </a:r>
                <a:r>
                  <a:rPr lang="en-US" sz="1600"/>
                  <a:t>: </a:t>
                </a:r>
                <a:r>
                  <a:rPr lang="en-US" sz="1400"/>
                  <a:t>6</a:t>
                </a:r>
                <a:endParaRPr lang="en-US" sz="1600" baseline="-25000"/>
              </a:p>
            </p:txBody>
          </p:sp>
          <p:sp>
            <p:nvSpPr>
              <p:cNvPr id="37" name="Oval 44"/>
              <p:cNvSpPr>
                <a:spLocks noChangeArrowheads="1"/>
              </p:cNvSpPr>
              <p:nvPr/>
            </p:nvSpPr>
            <p:spPr bwMode="auto">
              <a:xfrm>
                <a:off x="2976" y="3408"/>
                <a:ext cx="480" cy="43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03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Information gain: </a:t>
            </a:r>
            <a:r>
              <a:rPr lang="en-US" sz="3200" dirty="0">
                <a:solidFill>
                  <a:srgbClr val="0000FF"/>
                </a:solidFill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47952"/>
                <a:ext cx="8458200" cy="5334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/>
                  <a:t>Entropy measures the impurity/inhomogeneity of a set.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/>
                  <a:t>Entropy of a set S with c classes can be defined as: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endParaRPr lang="en-US" sz="3200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/>
                  <a:t>Where p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is the proportion of instances with class label i in S; and 0.log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0 = 0 as a convention; p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+p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+…+p</a:t>
                </a:r>
                <a:r>
                  <a:rPr lang="en-US" sz="2000" baseline="-25000" dirty="0"/>
                  <a:t>c</a:t>
                </a:r>
                <a:r>
                  <a:rPr lang="en-US" sz="2000" dirty="0"/>
                  <a:t> = 1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/>
                  <a:t>For 2 classes: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= − 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/>
                  <a:t>Meanings of entropy in Information Theory:</a:t>
                </a:r>
                <a:endParaRPr lang="en-US" sz="3200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00" dirty="0"/>
                  <a:t>Entropy shows the </a:t>
                </a:r>
                <a:r>
                  <a:rPr lang="en-US" sz="1800" i="1" dirty="0"/>
                  <a:t>number of bits on average</a:t>
                </a:r>
                <a:r>
                  <a:rPr lang="en-US" sz="1800" dirty="0"/>
                  <a:t> to encode a class of S.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00" dirty="0"/>
                  <a:t>Entropy of a message measures the </a:t>
                </a:r>
                <a:r>
                  <a:rPr lang="en-US" sz="1800" i="1" dirty="0"/>
                  <a:t>average amount of information</a:t>
                </a:r>
                <a:r>
                  <a:rPr lang="en-US" sz="1800" dirty="0"/>
                  <a:t> contained in that message.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1800" dirty="0"/>
                  <a:t>Entropy of a random variable x measures the </a:t>
                </a:r>
                <a:r>
                  <a:rPr lang="en-US" sz="1800" i="1" dirty="0"/>
                  <a:t>unpredictability</a:t>
                </a:r>
                <a:r>
                  <a:rPr lang="en-US" sz="1800" dirty="0"/>
                  <a:t> of x.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47952"/>
                <a:ext cx="8458200" cy="5334000"/>
              </a:xfrm>
              <a:blipFill>
                <a:blip r:embed="rId3"/>
                <a:stretch>
                  <a:fillRect l="-900" t="-71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45740"/>
            <a:ext cx="4851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Information gain: </a:t>
            </a:r>
            <a:r>
              <a:rPr lang="en-US" sz="3200" dirty="0">
                <a:solidFill>
                  <a:srgbClr val="0000FF"/>
                </a:solidFill>
              </a:rPr>
              <a:t>entropy example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S consists of 14 examples for which 9 belong to class c</a:t>
            </a:r>
            <a:r>
              <a:rPr lang="en-US" sz="2200" baseline="-25000" dirty="0"/>
              <a:t>1</a:t>
            </a:r>
            <a:r>
              <a:rPr lang="en-US" sz="2200" dirty="0"/>
              <a:t> and 5 belong to class c</a:t>
            </a:r>
            <a:r>
              <a:rPr lang="en-US" sz="2200" baseline="-25000" dirty="0"/>
              <a:t>2</a:t>
            </a:r>
            <a:r>
              <a:rPr lang="en-US" sz="22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So the entropy of S is:</a:t>
            </a:r>
          </a:p>
          <a:p>
            <a:pPr indent="0">
              <a:spcBef>
                <a:spcPts val="1200"/>
              </a:spcBef>
              <a:buNone/>
            </a:pPr>
            <a:r>
              <a:rPr lang="en-US" sz="2000" dirty="0"/>
              <a:t>Entropy(S) </a:t>
            </a:r>
            <a:br>
              <a:rPr lang="en-US" sz="2000" dirty="0"/>
            </a:br>
            <a:r>
              <a:rPr lang="en-US" sz="2000" dirty="0"/>
              <a:t>= -(9/14).log</a:t>
            </a:r>
            <a:r>
              <a:rPr lang="en-US" sz="2000" baseline="-25000" dirty="0"/>
              <a:t>2</a:t>
            </a:r>
            <a:r>
              <a:rPr lang="en-US" sz="2000" dirty="0"/>
              <a:t>(9/14) -(5/14).log</a:t>
            </a:r>
            <a:r>
              <a:rPr lang="en-US" sz="2000" baseline="-25000" dirty="0"/>
              <a:t>2</a:t>
            </a:r>
            <a:r>
              <a:rPr lang="en-US" sz="2000" dirty="0"/>
              <a:t>(5/14) </a:t>
            </a:r>
            <a:br>
              <a:rPr lang="en-US" sz="2000" dirty="0"/>
            </a:br>
            <a:r>
              <a:rPr lang="en-US" sz="2000" dirty="0"/>
              <a:t>≈ 0.94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200" dirty="0"/>
              <a:t>Entropy = 0 if all examples in S have the same label.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Entropy = 1 if the two classes in S are equal in size.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Otherwise, entropy will always belong to (0, 1).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172200" y="2133600"/>
            <a:ext cx="2590800" cy="2271713"/>
            <a:chOff x="3408" y="1248"/>
            <a:chExt cx="1632" cy="1431"/>
          </a:xfrm>
        </p:grpSpPr>
        <p:sp>
          <p:nvSpPr>
            <p:cNvPr id="10" name="Arc 6"/>
            <p:cNvSpPr>
              <a:spLocks/>
            </p:cNvSpPr>
            <p:nvPr/>
          </p:nvSpPr>
          <p:spPr bwMode="auto">
            <a:xfrm flipH="1">
              <a:off x="3888" y="1296"/>
              <a:ext cx="1104" cy="1008"/>
            </a:xfrm>
            <a:custGeom>
              <a:avLst/>
              <a:gdLst>
                <a:gd name="T0" fmla="*/ 0 w 43200"/>
                <a:gd name="T1" fmla="*/ 0 h 21600"/>
                <a:gd name="T2" fmla="*/ 0 w 43200"/>
                <a:gd name="T3" fmla="*/ 0 h 21600"/>
                <a:gd name="T4" fmla="*/ 0 w 43200"/>
                <a:gd name="T5" fmla="*/ 0 h 216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00"/>
                <a:gd name="T11" fmla="*/ 43200 w 432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00" fill="none" extrusionOk="0">
                  <a:moveTo>
                    <a:pt x="0" y="21463"/>
                  </a:moveTo>
                  <a:cubicBezTo>
                    <a:pt x="75" y="9587"/>
                    <a:pt x="9724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463"/>
                  </a:moveTo>
                  <a:cubicBezTo>
                    <a:pt x="75" y="9587"/>
                    <a:pt x="9724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3876" y="1296"/>
              <a:ext cx="0" cy="100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3888" y="2304"/>
              <a:ext cx="110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416" y="225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3828" y="177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3828" y="129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992" y="225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792" y="2256"/>
              <a:ext cx="9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/>
                <a:t>0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4320" y="2352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/>
                <a:t>0.5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4944" y="2352"/>
              <a:ext cx="9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/>
                <a:t>1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3648" y="1728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/>
                <a:t>0.5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744" y="1248"/>
              <a:ext cx="9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/>
                <a:t>1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 rot="10800000">
              <a:off x="3408" y="1296"/>
              <a:ext cx="240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/>
                <a:t>Entropy(S)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4320" y="2448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p</a:t>
              </a:r>
              <a:r>
                <a:rPr lang="en-US" baseline="-250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15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Information gain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09930"/>
            <a:ext cx="8458200" cy="5334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rgbClr val="0000FF"/>
                </a:solidFill>
              </a:rPr>
              <a:t>Information gain</a:t>
            </a:r>
            <a:r>
              <a:rPr lang="en-US" sz="2000" dirty="0"/>
              <a:t> of an attribute in 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Measures the reduction of entropy if we divide S into subsets according to that attribute.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Information gain of attribute A in S is defined as: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Where Values(A) is the set of all values of A, and </a:t>
            </a:r>
            <a:br>
              <a:rPr lang="en-US" sz="1800" dirty="0"/>
            </a:br>
            <a:r>
              <a:rPr lang="en-US" sz="1800" dirty="0"/>
              <a:t>S</a:t>
            </a:r>
            <a:r>
              <a:rPr lang="en-US" sz="1800" baseline="-25000" dirty="0"/>
              <a:t>v</a:t>
            </a:r>
            <a:r>
              <a:rPr lang="en-US" sz="1800" dirty="0"/>
              <a:t> = {</a:t>
            </a:r>
            <a:r>
              <a:rPr lang="en-US" sz="1800" b="1" dirty="0"/>
              <a:t>x</a:t>
            </a:r>
            <a:r>
              <a:rPr lang="en-US" sz="1800" dirty="0"/>
              <a:t> | </a:t>
            </a:r>
            <a:r>
              <a:rPr lang="en-US" sz="1800" b="1" dirty="0"/>
              <a:t>x</a:t>
            </a:r>
            <a:r>
              <a:rPr lang="en-US" sz="1800" dirty="0"/>
              <a:t> in S, and x</a:t>
            </a:r>
            <a:r>
              <a:rPr lang="en-US" sz="1800" baseline="-25000" dirty="0"/>
              <a:t>a</a:t>
            </a:r>
            <a:r>
              <a:rPr lang="en-US" sz="1800" dirty="0"/>
              <a:t> = v}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The </a:t>
            </a:r>
            <a:r>
              <a:rPr lang="en-US" sz="2000" b="1" dirty="0"/>
              <a:t>second term</a:t>
            </a:r>
            <a:r>
              <a:rPr lang="en-US" sz="2000" dirty="0"/>
              <a:t> in Gain(S,A) measures the </a:t>
            </a:r>
            <a:r>
              <a:rPr lang="en-US" sz="2000" i="1" dirty="0"/>
              <a:t>information remained </a:t>
            </a:r>
            <a:r>
              <a:rPr lang="en-US" sz="2000" dirty="0"/>
              <a:t>when S is divided into subsets according to the values of A.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FF"/>
                </a:solidFill>
              </a:rPr>
              <a:t>Meaning of Gain(S,A):</a:t>
            </a:r>
            <a:r>
              <a:rPr lang="en-US" sz="2000" dirty="0"/>
              <a:t> </a:t>
            </a:r>
            <a:r>
              <a:rPr lang="en-US" sz="2000" i="1" dirty="0"/>
              <a:t>the average amount of information is lost when dividing S according to A.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7958"/>
            <a:ext cx="8115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39947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Information gain: </a:t>
            </a:r>
            <a:r>
              <a:rPr lang="en-US" sz="3200" dirty="0">
                <a:solidFill>
                  <a:srgbClr val="0000FF"/>
                </a:solidFill>
              </a:rPr>
              <a:t>example (1)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09928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A set S of observations about a person playing tennis.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8" name="Group 147"/>
          <p:cNvGrpSpPr>
            <a:grpSpLocks noRot="1"/>
          </p:cNvGrpSpPr>
          <p:nvPr/>
        </p:nvGrpSpPr>
        <p:grpSpPr bwMode="auto">
          <a:xfrm>
            <a:off x="838200" y="1573690"/>
            <a:ext cx="7772400" cy="4548195"/>
            <a:chOff x="384" y="1104"/>
            <a:chExt cx="4896" cy="2865"/>
          </a:xfrm>
        </p:grpSpPr>
        <p:sp>
          <p:nvSpPr>
            <p:cNvPr id="10" name="Rectangle 145"/>
            <p:cNvSpPr>
              <a:spLocks noChangeArrowheads="1"/>
            </p:cNvSpPr>
            <p:nvPr/>
          </p:nvSpPr>
          <p:spPr bwMode="auto">
            <a:xfrm>
              <a:off x="4272" y="3396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11" name="Rectangle 143"/>
            <p:cNvSpPr>
              <a:spLocks noChangeArrowheads="1"/>
            </p:cNvSpPr>
            <p:nvPr/>
          </p:nvSpPr>
          <p:spPr bwMode="auto">
            <a:xfrm>
              <a:off x="3552" y="3396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Strong</a:t>
              </a:r>
            </a:p>
          </p:txBody>
        </p:sp>
        <p:sp>
          <p:nvSpPr>
            <p:cNvPr id="12" name="Rectangle 141"/>
            <p:cNvSpPr>
              <a:spLocks noChangeArrowheads="1"/>
            </p:cNvSpPr>
            <p:nvPr/>
          </p:nvSpPr>
          <p:spPr bwMode="auto">
            <a:xfrm>
              <a:off x="2784" y="3396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13" name="Rectangle 139"/>
            <p:cNvSpPr>
              <a:spLocks noChangeArrowheads="1"/>
            </p:cNvSpPr>
            <p:nvPr/>
          </p:nvSpPr>
          <p:spPr bwMode="auto">
            <a:xfrm>
              <a:off x="1728" y="3396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Mild</a:t>
              </a:r>
            </a:p>
          </p:txBody>
        </p:sp>
        <p:sp>
          <p:nvSpPr>
            <p:cNvPr id="14" name="Rectangle 137"/>
            <p:cNvSpPr>
              <a:spLocks noChangeArrowheads="1"/>
            </p:cNvSpPr>
            <p:nvPr/>
          </p:nvSpPr>
          <p:spPr bwMode="auto">
            <a:xfrm>
              <a:off x="960" y="3396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Overcast</a:t>
              </a:r>
            </a:p>
          </p:txBody>
        </p:sp>
        <p:sp>
          <p:nvSpPr>
            <p:cNvPr id="15" name="Rectangle 135"/>
            <p:cNvSpPr>
              <a:spLocks noChangeArrowheads="1"/>
            </p:cNvSpPr>
            <p:nvPr/>
          </p:nvSpPr>
          <p:spPr bwMode="auto">
            <a:xfrm>
              <a:off x="384" y="3396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D12</a:t>
              </a:r>
            </a:p>
          </p:txBody>
        </p:sp>
        <p:sp>
          <p:nvSpPr>
            <p:cNvPr id="16" name="Rectangle 132"/>
            <p:cNvSpPr>
              <a:spLocks noChangeArrowheads="1"/>
            </p:cNvSpPr>
            <p:nvPr/>
          </p:nvSpPr>
          <p:spPr bwMode="auto">
            <a:xfrm>
              <a:off x="4272" y="3587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17" name="Rectangle 130"/>
            <p:cNvSpPr>
              <a:spLocks noChangeArrowheads="1"/>
            </p:cNvSpPr>
            <p:nvPr/>
          </p:nvSpPr>
          <p:spPr bwMode="auto">
            <a:xfrm>
              <a:off x="3552" y="3587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18" name="Rectangle 128"/>
            <p:cNvSpPr>
              <a:spLocks noChangeArrowheads="1"/>
            </p:cNvSpPr>
            <p:nvPr/>
          </p:nvSpPr>
          <p:spPr bwMode="auto">
            <a:xfrm>
              <a:off x="2784" y="3587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19" name="Rectangle 126"/>
            <p:cNvSpPr>
              <a:spLocks noChangeArrowheads="1"/>
            </p:cNvSpPr>
            <p:nvPr/>
          </p:nvSpPr>
          <p:spPr bwMode="auto">
            <a:xfrm>
              <a:off x="1728" y="3587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Hot</a:t>
              </a:r>
            </a:p>
          </p:txBody>
        </p:sp>
        <p:sp>
          <p:nvSpPr>
            <p:cNvPr id="20" name="Rectangle 124"/>
            <p:cNvSpPr>
              <a:spLocks noChangeArrowheads="1"/>
            </p:cNvSpPr>
            <p:nvPr/>
          </p:nvSpPr>
          <p:spPr bwMode="auto">
            <a:xfrm>
              <a:off x="960" y="3587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Overcast</a:t>
              </a:r>
            </a:p>
          </p:txBody>
        </p:sp>
        <p:sp>
          <p:nvSpPr>
            <p:cNvPr id="21" name="Rectangle 122"/>
            <p:cNvSpPr>
              <a:spLocks noChangeArrowheads="1"/>
            </p:cNvSpPr>
            <p:nvPr/>
          </p:nvSpPr>
          <p:spPr bwMode="auto">
            <a:xfrm>
              <a:off x="384" y="3587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D13</a:t>
              </a: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384" y="1104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 b="1"/>
                <a:t>Day</a:t>
              </a: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960" y="1104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 b="1"/>
                <a:t>Outlook</a:t>
              </a:r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1728" y="1104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 b="1"/>
                <a:t>Temperature</a:t>
              </a:r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auto">
            <a:xfrm>
              <a:off x="2784" y="1104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 b="1"/>
                <a:t>Humidity</a:t>
              </a: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3552" y="1104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 b="1"/>
                <a:t>Wind</a:t>
              </a:r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auto">
            <a:xfrm>
              <a:off x="4272" y="1104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 b="1"/>
                <a:t>Play</a:t>
              </a:r>
              <a:r>
                <a:rPr lang="en-US" sz="1400"/>
                <a:t> </a:t>
              </a:r>
              <a:r>
                <a:rPr lang="en-US" sz="1400" b="1"/>
                <a:t>Tennis</a:t>
              </a:r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384" y="1295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D1</a:t>
              </a:r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960" y="1295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Sunny</a:t>
              </a: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1728" y="1295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Hot</a:t>
              </a:r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2784" y="1295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3552" y="1295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33" name="Rectangle 17"/>
            <p:cNvSpPr>
              <a:spLocks noChangeArrowheads="1"/>
            </p:cNvSpPr>
            <p:nvPr/>
          </p:nvSpPr>
          <p:spPr bwMode="auto">
            <a:xfrm>
              <a:off x="4272" y="1295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384" y="1486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D2</a:t>
              </a:r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960" y="1486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Sunny</a:t>
              </a:r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1728" y="1486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Hot</a:t>
              </a:r>
            </a:p>
          </p:txBody>
        </p:sp>
        <p:sp>
          <p:nvSpPr>
            <p:cNvPr id="37" name="Rectangle 21"/>
            <p:cNvSpPr>
              <a:spLocks noChangeArrowheads="1"/>
            </p:cNvSpPr>
            <p:nvPr/>
          </p:nvSpPr>
          <p:spPr bwMode="auto">
            <a:xfrm>
              <a:off x="2784" y="1486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38" name="Rectangle 22"/>
            <p:cNvSpPr>
              <a:spLocks noChangeArrowheads="1"/>
            </p:cNvSpPr>
            <p:nvPr/>
          </p:nvSpPr>
          <p:spPr bwMode="auto">
            <a:xfrm>
              <a:off x="3552" y="1486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Strong</a:t>
              </a:r>
            </a:p>
          </p:txBody>
        </p:sp>
        <p:sp>
          <p:nvSpPr>
            <p:cNvPr id="39" name="Rectangle 23"/>
            <p:cNvSpPr>
              <a:spLocks noChangeArrowheads="1"/>
            </p:cNvSpPr>
            <p:nvPr/>
          </p:nvSpPr>
          <p:spPr bwMode="auto">
            <a:xfrm>
              <a:off x="4272" y="1486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40" name="Rectangle 24"/>
            <p:cNvSpPr>
              <a:spLocks noChangeArrowheads="1"/>
            </p:cNvSpPr>
            <p:nvPr/>
          </p:nvSpPr>
          <p:spPr bwMode="auto">
            <a:xfrm>
              <a:off x="384" y="1677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D3</a:t>
              </a:r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960" y="1677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Overcast</a:t>
              </a:r>
            </a:p>
          </p:txBody>
        </p:sp>
        <p:sp>
          <p:nvSpPr>
            <p:cNvPr id="42" name="Rectangle 26"/>
            <p:cNvSpPr>
              <a:spLocks noChangeArrowheads="1"/>
            </p:cNvSpPr>
            <p:nvPr/>
          </p:nvSpPr>
          <p:spPr bwMode="auto">
            <a:xfrm>
              <a:off x="1728" y="1677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Hot</a:t>
              </a:r>
            </a:p>
          </p:txBody>
        </p:sp>
        <p:sp>
          <p:nvSpPr>
            <p:cNvPr id="43" name="Rectangle 27"/>
            <p:cNvSpPr>
              <a:spLocks noChangeArrowheads="1"/>
            </p:cNvSpPr>
            <p:nvPr/>
          </p:nvSpPr>
          <p:spPr bwMode="auto">
            <a:xfrm>
              <a:off x="2784" y="1677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44" name="Rectangle 28"/>
            <p:cNvSpPr>
              <a:spLocks noChangeArrowheads="1"/>
            </p:cNvSpPr>
            <p:nvPr/>
          </p:nvSpPr>
          <p:spPr bwMode="auto">
            <a:xfrm>
              <a:off x="3552" y="1677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45" name="Rectangle 29"/>
            <p:cNvSpPr>
              <a:spLocks noChangeArrowheads="1"/>
            </p:cNvSpPr>
            <p:nvPr/>
          </p:nvSpPr>
          <p:spPr bwMode="auto">
            <a:xfrm>
              <a:off x="4272" y="1677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46" name="Rectangle 30"/>
            <p:cNvSpPr>
              <a:spLocks noChangeArrowheads="1"/>
            </p:cNvSpPr>
            <p:nvPr/>
          </p:nvSpPr>
          <p:spPr bwMode="auto">
            <a:xfrm>
              <a:off x="384" y="1868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D4</a:t>
              </a:r>
            </a:p>
          </p:txBody>
        </p:sp>
        <p:sp>
          <p:nvSpPr>
            <p:cNvPr id="47" name="Rectangle 31"/>
            <p:cNvSpPr>
              <a:spLocks noChangeArrowheads="1"/>
            </p:cNvSpPr>
            <p:nvPr/>
          </p:nvSpPr>
          <p:spPr bwMode="auto">
            <a:xfrm>
              <a:off x="960" y="1868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Rain</a:t>
              </a:r>
            </a:p>
          </p:txBody>
        </p:sp>
        <p:sp>
          <p:nvSpPr>
            <p:cNvPr id="48" name="Rectangle 32"/>
            <p:cNvSpPr>
              <a:spLocks noChangeArrowheads="1"/>
            </p:cNvSpPr>
            <p:nvPr/>
          </p:nvSpPr>
          <p:spPr bwMode="auto">
            <a:xfrm>
              <a:off x="1728" y="1868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Mild</a:t>
              </a:r>
            </a:p>
          </p:txBody>
        </p:sp>
        <p:sp>
          <p:nvSpPr>
            <p:cNvPr id="49" name="Rectangle 33"/>
            <p:cNvSpPr>
              <a:spLocks noChangeArrowheads="1"/>
            </p:cNvSpPr>
            <p:nvPr/>
          </p:nvSpPr>
          <p:spPr bwMode="auto">
            <a:xfrm>
              <a:off x="2784" y="1868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50" name="Rectangle 34"/>
            <p:cNvSpPr>
              <a:spLocks noChangeArrowheads="1"/>
            </p:cNvSpPr>
            <p:nvPr/>
          </p:nvSpPr>
          <p:spPr bwMode="auto">
            <a:xfrm>
              <a:off x="3552" y="1868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4272" y="1868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52" name="Rectangle 36"/>
            <p:cNvSpPr>
              <a:spLocks noChangeArrowheads="1"/>
            </p:cNvSpPr>
            <p:nvPr/>
          </p:nvSpPr>
          <p:spPr bwMode="auto">
            <a:xfrm>
              <a:off x="384" y="2059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D5</a:t>
              </a:r>
            </a:p>
          </p:txBody>
        </p:sp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960" y="2059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Rain</a:t>
              </a:r>
            </a:p>
          </p:txBody>
        </p:sp>
        <p:sp>
          <p:nvSpPr>
            <p:cNvPr id="54" name="Rectangle 38"/>
            <p:cNvSpPr>
              <a:spLocks noChangeArrowheads="1"/>
            </p:cNvSpPr>
            <p:nvPr/>
          </p:nvSpPr>
          <p:spPr bwMode="auto">
            <a:xfrm>
              <a:off x="1728" y="2059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Cool</a:t>
              </a:r>
            </a:p>
          </p:txBody>
        </p:sp>
        <p:sp>
          <p:nvSpPr>
            <p:cNvPr id="55" name="Rectangle 39"/>
            <p:cNvSpPr>
              <a:spLocks noChangeArrowheads="1"/>
            </p:cNvSpPr>
            <p:nvPr/>
          </p:nvSpPr>
          <p:spPr bwMode="auto">
            <a:xfrm>
              <a:off x="2784" y="2059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56" name="Rectangle 40"/>
            <p:cNvSpPr>
              <a:spLocks noChangeArrowheads="1"/>
            </p:cNvSpPr>
            <p:nvPr/>
          </p:nvSpPr>
          <p:spPr bwMode="auto">
            <a:xfrm>
              <a:off x="3552" y="2059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57" name="Rectangle 41"/>
            <p:cNvSpPr>
              <a:spLocks noChangeArrowheads="1"/>
            </p:cNvSpPr>
            <p:nvPr/>
          </p:nvSpPr>
          <p:spPr bwMode="auto">
            <a:xfrm>
              <a:off x="4272" y="2059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58" name="Rectangle 42"/>
            <p:cNvSpPr>
              <a:spLocks noChangeArrowheads="1"/>
            </p:cNvSpPr>
            <p:nvPr/>
          </p:nvSpPr>
          <p:spPr bwMode="auto">
            <a:xfrm>
              <a:off x="384" y="2250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D6</a:t>
              </a:r>
            </a:p>
          </p:txBody>
        </p:sp>
        <p:sp>
          <p:nvSpPr>
            <p:cNvPr id="59" name="Rectangle 43"/>
            <p:cNvSpPr>
              <a:spLocks noChangeArrowheads="1"/>
            </p:cNvSpPr>
            <p:nvPr/>
          </p:nvSpPr>
          <p:spPr bwMode="auto">
            <a:xfrm>
              <a:off x="960" y="2250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Rain</a:t>
              </a:r>
            </a:p>
          </p:txBody>
        </p:sp>
        <p:sp>
          <p:nvSpPr>
            <p:cNvPr id="60" name="Rectangle 44"/>
            <p:cNvSpPr>
              <a:spLocks noChangeArrowheads="1"/>
            </p:cNvSpPr>
            <p:nvPr/>
          </p:nvSpPr>
          <p:spPr bwMode="auto">
            <a:xfrm>
              <a:off x="1728" y="2250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Cool</a:t>
              </a:r>
            </a:p>
          </p:txBody>
        </p:sp>
        <p:sp>
          <p:nvSpPr>
            <p:cNvPr id="61" name="Rectangle 45"/>
            <p:cNvSpPr>
              <a:spLocks noChangeArrowheads="1"/>
            </p:cNvSpPr>
            <p:nvPr/>
          </p:nvSpPr>
          <p:spPr bwMode="auto">
            <a:xfrm>
              <a:off x="2784" y="2250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62" name="Rectangle 46"/>
            <p:cNvSpPr>
              <a:spLocks noChangeArrowheads="1"/>
            </p:cNvSpPr>
            <p:nvPr/>
          </p:nvSpPr>
          <p:spPr bwMode="auto">
            <a:xfrm>
              <a:off x="3552" y="2250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Strong</a:t>
              </a:r>
            </a:p>
          </p:txBody>
        </p:sp>
        <p:sp>
          <p:nvSpPr>
            <p:cNvPr id="63" name="Rectangle 47"/>
            <p:cNvSpPr>
              <a:spLocks noChangeArrowheads="1"/>
            </p:cNvSpPr>
            <p:nvPr/>
          </p:nvSpPr>
          <p:spPr bwMode="auto">
            <a:xfrm>
              <a:off x="4272" y="2250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64" name="Rectangle 48"/>
            <p:cNvSpPr>
              <a:spLocks noChangeArrowheads="1"/>
            </p:cNvSpPr>
            <p:nvPr/>
          </p:nvSpPr>
          <p:spPr bwMode="auto">
            <a:xfrm>
              <a:off x="384" y="2441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D7</a:t>
              </a:r>
            </a:p>
          </p:txBody>
        </p:sp>
        <p:sp>
          <p:nvSpPr>
            <p:cNvPr id="65" name="Rectangle 49"/>
            <p:cNvSpPr>
              <a:spLocks noChangeArrowheads="1"/>
            </p:cNvSpPr>
            <p:nvPr/>
          </p:nvSpPr>
          <p:spPr bwMode="auto">
            <a:xfrm>
              <a:off x="960" y="2441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Overcast</a:t>
              </a:r>
            </a:p>
          </p:txBody>
        </p:sp>
        <p:sp>
          <p:nvSpPr>
            <p:cNvPr id="66" name="Rectangle 50"/>
            <p:cNvSpPr>
              <a:spLocks noChangeArrowheads="1"/>
            </p:cNvSpPr>
            <p:nvPr/>
          </p:nvSpPr>
          <p:spPr bwMode="auto">
            <a:xfrm>
              <a:off x="1728" y="2441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Cool</a:t>
              </a:r>
            </a:p>
          </p:txBody>
        </p:sp>
        <p:sp>
          <p:nvSpPr>
            <p:cNvPr id="67" name="Rectangle 51"/>
            <p:cNvSpPr>
              <a:spLocks noChangeArrowheads="1"/>
            </p:cNvSpPr>
            <p:nvPr/>
          </p:nvSpPr>
          <p:spPr bwMode="auto">
            <a:xfrm>
              <a:off x="2784" y="2441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68" name="Rectangle 52"/>
            <p:cNvSpPr>
              <a:spLocks noChangeArrowheads="1"/>
            </p:cNvSpPr>
            <p:nvPr/>
          </p:nvSpPr>
          <p:spPr bwMode="auto">
            <a:xfrm>
              <a:off x="3552" y="2441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Strong</a:t>
              </a:r>
            </a:p>
          </p:txBody>
        </p:sp>
        <p:sp>
          <p:nvSpPr>
            <p:cNvPr id="69" name="Rectangle 53"/>
            <p:cNvSpPr>
              <a:spLocks noChangeArrowheads="1"/>
            </p:cNvSpPr>
            <p:nvPr/>
          </p:nvSpPr>
          <p:spPr bwMode="auto">
            <a:xfrm>
              <a:off x="4272" y="2441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70" name="Rectangle 54"/>
            <p:cNvSpPr>
              <a:spLocks noChangeArrowheads="1"/>
            </p:cNvSpPr>
            <p:nvPr/>
          </p:nvSpPr>
          <p:spPr bwMode="auto">
            <a:xfrm>
              <a:off x="384" y="2632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D8</a:t>
              </a:r>
            </a:p>
          </p:txBody>
        </p:sp>
        <p:sp>
          <p:nvSpPr>
            <p:cNvPr id="71" name="Rectangle 55"/>
            <p:cNvSpPr>
              <a:spLocks noChangeArrowheads="1"/>
            </p:cNvSpPr>
            <p:nvPr/>
          </p:nvSpPr>
          <p:spPr bwMode="auto">
            <a:xfrm>
              <a:off x="960" y="2632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Sunny</a:t>
              </a:r>
            </a:p>
          </p:txBody>
        </p:sp>
        <p:sp>
          <p:nvSpPr>
            <p:cNvPr id="72" name="Rectangle 56"/>
            <p:cNvSpPr>
              <a:spLocks noChangeArrowheads="1"/>
            </p:cNvSpPr>
            <p:nvPr/>
          </p:nvSpPr>
          <p:spPr bwMode="auto">
            <a:xfrm>
              <a:off x="1728" y="2632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Mild</a:t>
              </a:r>
            </a:p>
          </p:txBody>
        </p:sp>
        <p:sp>
          <p:nvSpPr>
            <p:cNvPr id="73" name="Rectangle 57"/>
            <p:cNvSpPr>
              <a:spLocks noChangeArrowheads="1"/>
            </p:cNvSpPr>
            <p:nvPr/>
          </p:nvSpPr>
          <p:spPr bwMode="auto">
            <a:xfrm>
              <a:off x="2784" y="2632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3552" y="2632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4272" y="2632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76" name="Rectangle 60"/>
            <p:cNvSpPr>
              <a:spLocks noChangeArrowheads="1"/>
            </p:cNvSpPr>
            <p:nvPr/>
          </p:nvSpPr>
          <p:spPr bwMode="auto">
            <a:xfrm>
              <a:off x="384" y="2823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D9</a:t>
              </a:r>
            </a:p>
          </p:txBody>
        </p:sp>
        <p:sp>
          <p:nvSpPr>
            <p:cNvPr id="77" name="Rectangle 61"/>
            <p:cNvSpPr>
              <a:spLocks noChangeArrowheads="1"/>
            </p:cNvSpPr>
            <p:nvPr/>
          </p:nvSpPr>
          <p:spPr bwMode="auto">
            <a:xfrm>
              <a:off x="960" y="2823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Sunny</a:t>
              </a:r>
            </a:p>
          </p:txBody>
        </p:sp>
        <p:sp>
          <p:nvSpPr>
            <p:cNvPr id="78" name="Rectangle 62"/>
            <p:cNvSpPr>
              <a:spLocks noChangeArrowheads="1"/>
            </p:cNvSpPr>
            <p:nvPr/>
          </p:nvSpPr>
          <p:spPr bwMode="auto">
            <a:xfrm>
              <a:off x="1728" y="2823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Cool</a:t>
              </a:r>
            </a:p>
          </p:txBody>
        </p:sp>
        <p:sp>
          <p:nvSpPr>
            <p:cNvPr id="79" name="Rectangle 63"/>
            <p:cNvSpPr>
              <a:spLocks noChangeArrowheads="1"/>
            </p:cNvSpPr>
            <p:nvPr/>
          </p:nvSpPr>
          <p:spPr bwMode="auto">
            <a:xfrm>
              <a:off x="2784" y="2823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80" name="Rectangle 64"/>
            <p:cNvSpPr>
              <a:spLocks noChangeArrowheads="1"/>
            </p:cNvSpPr>
            <p:nvPr/>
          </p:nvSpPr>
          <p:spPr bwMode="auto">
            <a:xfrm>
              <a:off x="3552" y="2823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81" name="Rectangle 65"/>
            <p:cNvSpPr>
              <a:spLocks noChangeArrowheads="1"/>
            </p:cNvSpPr>
            <p:nvPr/>
          </p:nvSpPr>
          <p:spPr bwMode="auto">
            <a:xfrm>
              <a:off x="4272" y="2823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82" name="Rectangle 66"/>
            <p:cNvSpPr>
              <a:spLocks noChangeArrowheads="1"/>
            </p:cNvSpPr>
            <p:nvPr/>
          </p:nvSpPr>
          <p:spPr bwMode="auto">
            <a:xfrm>
              <a:off x="384" y="3014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D10</a:t>
              </a:r>
            </a:p>
          </p:txBody>
        </p:sp>
        <p:sp>
          <p:nvSpPr>
            <p:cNvPr id="83" name="Rectangle 67"/>
            <p:cNvSpPr>
              <a:spLocks noChangeArrowheads="1"/>
            </p:cNvSpPr>
            <p:nvPr/>
          </p:nvSpPr>
          <p:spPr bwMode="auto">
            <a:xfrm>
              <a:off x="960" y="3014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Rain</a:t>
              </a:r>
            </a:p>
          </p:txBody>
        </p:sp>
        <p:sp>
          <p:nvSpPr>
            <p:cNvPr id="84" name="Rectangle 68"/>
            <p:cNvSpPr>
              <a:spLocks noChangeArrowheads="1"/>
            </p:cNvSpPr>
            <p:nvPr/>
          </p:nvSpPr>
          <p:spPr bwMode="auto">
            <a:xfrm>
              <a:off x="1728" y="3014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Mild</a:t>
              </a:r>
            </a:p>
          </p:txBody>
        </p:sp>
        <p:sp>
          <p:nvSpPr>
            <p:cNvPr id="85" name="Rectangle 69"/>
            <p:cNvSpPr>
              <a:spLocks noChangeArrowheads="1"/>
            </p:cNvSpPr>
            <p:nvPr/>
          </p:nvSpPr>
          <p:spPr bwMode="auto">
            <a:xfrm>
              <a:off x="2784" y="3014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86" name="Rectangle 70"/>
            <p:cNvSpPr>
              <a:spLocks noChangeArrowheads="1"/>
            </p:cNvSpPr>
            <p:nvPr/>
          </p:nvSpPr>
          <p:spPr bwMode="auto">
            <a:xfrm>
              <a:off x="3552" y="3014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Weak</a:t>
              </a:r>
            </a:p>
          </p:txBody>
        </p:sp>
        <p:sp>
          <p:nvSpPr>
            <p:cNvPr id="87" name="Rectangle 71"/>
            <p:cNvSpPr>
              <a:spLocks noChangeArrowheads="1"/>
            </p:cNvSpPr>
            <p:nvPr/>
          </p:nvSpPr>
          <p:spPr bwMode="auto">
            <a:xfrm>
              <a:off x="4272" y="3014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88" name="Rectangle 72"/>
            <p:cNvSpPr>
              <a:spLocks noChangeArrowheads="1"/>
            </p:cNvSpPr>
            <p:nvPr/>
          </p:nvSpPr>
          <p:spPr bwMode="auto">
            <a:xfrm>
              <a:off x="384" y="3205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D11</a:t>
              </a:r>
            </a:p>
          </p:txBody>
        </p:sp>
        <p:sp>
          <p:nvSpPr>
            <p:cNvPr id="89" name="Rectangle 73"/>
            <p:cNvSpPr>
              <a:spLocks noChangeArrowheads="1"/>
            </p:cNvSpPr>
            <p:nvPr/>
          </p:nvSpPr>
          <p:spPr bwMode="auto">
            <a:xfrm>
              <a:off x="960" y="3205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Sunny</a:t>
              </a:r>
            </a:p>
          </p:txBody>
        </p:sp>
        <p:sp>
          <p:nvSpPr>
            <p:cNvPr id="90" name="Rectangle 74"/>
            <p:cNvSpPr>
              <a:spLocks noChangeArrowheads="1"/>
            </p:cNvSpPr>
            <p:nvPr/>
          </p:nvSpPr>
          <p:spPr bwMode="auto">
            <a:xfrm>
              <a:off x="1728" y="3205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Mild</a:t>
              </a:r>
            </a:p>
          </p:txBody>
        </p:sp>
        <p:sp>
          <p:nvSpPr>
            <p:cNvPr id="91" name="Rectangle 75"/>
            <p:cNvSpPr>
              <a:spLocks noChangeArrowheads="1"/>
            </p:cNvSpPr>
            <p:nvPr/>
          </p:nvSpPr>
          <p:spPr bwMode="auto">
            <a:xfrm>
              <a:off x="2784" y="3205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Normal</a:t>
              </a:r>
            </a:p>
          </p:txBody>
        </p:sp>
        <p:sp>
          <p:nvSpPr>
            <p:cNvPr id="92" name="Rectangle 76"/>
            <p:cNvSpPr>
              <a:spLocks noChangeArrowheads="1"/>
            </p:cNvSpPr>
            <p:nvPr/>
          </p:nvSpPr>
          <p:spPr bwMode="auto">
            <a:xfrm>
              <a:off x="3552" y="3205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Strong</a:t>
              </a:r>
            </a:p>
          </p:txBody>
        </p:sp>
        <p:sp>
          <p:nvSpPr>
            <p:cNvPr id="93" name="Rectangle 77"/>
            <p:cNvSpPr>
              <a:spLocks noChangeArrowheads="1"/>
            </p:cNvSpPr>
            <p:nvPr/>
          </p:nvSpPr>
          <p:spPr bwMode="auto">
            <a:xfrm>
              <a:off x="4272" y="3205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94" name="Rectangle 78"/>
            <p:cNvSpPr>
              <a:spLocks noChangeArrowheads="1"/>
            </p:cNvSpPr>
            <p:nvPr/>
          </p:nvSpPr>
          <p:spPr bwMode="auto">
            <a:xfrm>
              <a:off x="384" y="3778"/>
              <a:ext cx="57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D14</a:t>
              </a:r>
            </a:p>
          </p:txBody>
        </p:sp>
        <p:sp>
          <p:nvSpPr>
            <p:cNvPr id="95" name="Rectangle 79"/>
            <p:cNvSpPr>
              <a:spLocks noChangeArrowheads="1"/>
            </p:cNvSpPr>
            <p:nvPr/>
          </p:nvSpPr>
          <p:spPr bwMode="auto">
            <a:xfrm>
              <a:off x="960" y="3778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Rain</a:t>
              </a:r>
            </a:p>
          </p:txBody>
        </p:sp>
        <p:sp>
          <p:nvSpPr>
            <p:cNvPr id="96" name="Rectangle 80"/>
            <p:cNvSpPr>
              <a:spLocks noChangeArrowheads="1"/>
            </p:cNvSpPr>
            <p:nvPr/>
          </p:nvSpPr>
          <p:spPr bwMode="auto">
            <a:xfrm>
              <a:off x="1728" y="3778"/>
              <a:ext cx="10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Mild</a:t>
              </a:r>
            </a:p>
          </p:txBody>
        </p:sp>
        <p:sp>
          <p:nvSpPr>
            <p:cNvPr id="97" name="Rectangle 81"/>
            <p:cNvSpPr>
              <a:spLocks noChangeArrowheads="1"/>
            </p:cNvSpPr>
            <p:nvPr/>
          </p:nvSpPr>
          <p:spPr bwMode="auto">
            <a:xfrm>
              <a:off x="2784" y="3778"/>
              <a:ext cx="76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High</a:t>
              </a:r>
            </a:p>
          </p:txBody>
        </p:sp>
        <p:sp>
          <p:nvSpPr>
            <p:cNvPr id="98" name="Rectangle 82"/>
            <p:cNvSpPr>
              <a:spLocks noChangeArrowheads="1"/>
            </p:cNvSpPr>
            <p:nvPr/>
          </p:nvSpPr>
          <p:spPr bwMode="auto">
            <a:xfrm>
              <a:off x="3552" y="3778"/>
              <a:ext cx="72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/>
                <a:t>Strong</a:t>
              </a:r>
            </a:p>
          </p:txBody>
        </p:sp>
        <p:sp>
          <p:nvSpPr>
            <p:cNvPr id="99" name="Rectangle 83"/>
            <p:cNvSpPr>
              <a:spLocks noChangeArrowheads="1"/>
            </p:cNvSpPr>
            <p:nvPr/>
          </p:nvSpPr>
          <p:spPr bwMode="auto">
            <a:xfrm>
              <a:off x="4272" y="3778"/>
              <a:ext cx="100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100" name="Line 84"/>
            <p:cNvSpPr>
              <a:spLocks noChangeShapeType="1"/>
            </p:cNvSpPr>
            <p:nvPr/>
          </p:nvSpPr>
          <p:spPr bwMode="auto">
            <a:xfrm>
              <a:off x="960" y="1104"/>
              <a:ext cx="0" cy="286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1" name="Line 85"/>
            <p:cNvSpPr>
              <a:spLocks noChangeShapeType="1"/>
            </p:cNvSpPr>
            <p:nvPr/>
          </p:nvSpPr>
          <p:spPr bwMode="auto">
            <a:xfrm>
              <a:off x="1728" y="1104"/>
              <a:ext cx="0" cy="286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" name="Line 86"/>
            <p:cNvSpPr>
              <a:spLocks noChangeShapeType="1"/>
            </p:cNvSpPr>
            <p:nvPr/>
          </p:nvSpPr>
          <p:spPr bwMode="auto">
            <a:xfrm>
              <a:off x="2784" y="1104"/>
              <a:ext cx="0" cy="286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3" name="Line 87"/>
            <p:cNvSpPr>
              <a:spLocks noChangeShapeType="1"/>
            </p:cNvSpPr>
            <p:nvPr/>
          </p:nvSpPr>
          <p:spPr bwMode="auto">
            <a:xfrm>
              <a:off x="3552" y="1104"/>
              <a:ext cx="0" cy="286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" name="Line 88"/>
            <p:cNvSpPr>
              <a:spLocks noChangeShapeType="1"/>
            </p:cNvSpPr>
            <p:nvPr/>
          </p:nvSpPr>
          <p:spPr bwMode="auto">
            <a:xfrm>
              <a:off x="4272" y="1104"/>
              <a:ext cx="0" cy="286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5" name="Line 89"/>
            <p:cNvSpPr>
              <a:spLocks noChangeShapeType="1"/>
            </p:cNvSpPr>
            <p:nvPr/>
          </p:nvSpPr>
          <p:spPr bwMode="auto">
            <a:xfrm>
              <a:off x="384" y="1295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6" name="Line 90"/>
            <p:cNvSpPr>
              <a:spLocks noChangeShapeType="1"/>
            </p:cNvSpPr>
            <p:nvPr/>
          </p:nvSpPr>
          <p:spPr bwMode="auto">
            <a:xfrm>
              <a:off x="384" y="1486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7" name="Line 91"/>
            <p:cNvSpPr>
              <a:spLocks noChangeShapeType="1"/>
            </p:cNvSpPr>
            <p:nvPr/>
          </p:nvSpPr>
          <p:spPr bwMode="auto">
            <a:xfrm>
              <a:off x="384" y="1677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8" name="Line 92"/>
            <p:cNvSpPr>
              <a:spLocks noChangeShapeType="1"/>
            </p:cNvSpPr>
            <p:nvPr/>
          </p:nvSpPr>
          <p:spPr bwMode="auto">
            <a:xfrm>
              <a:off x="384" y="1868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" name="Line 93"/>
            <p:cNvSpPr>
              <a:spLocks noChangeShapeType="1"/>
            </p:cNvSpPr>
            <p:nvPr/>
          </p:nvSpPr>
          <p:spPr bwMode="auto">
            <a:xfrm>
              <a:off x="384" y="2059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0" name="Line 94"/>
            <p:cNvSpPr>
              <a:spLocks noChangeShapeType="1"/>
            </p:cNvSpPr>
            <p:nvPr/>
          </p:nvSpPr>
          <p:spPr bwMode="auto">
            <a:xfrm>
              <a:off x="384" y="2250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1" name="Line 95"/>
            <p:cNvSpPr>
              <a:spLocks noChangeShapeType="1"/>
            </p:cNvSpPr>
            <p:nvPr/>
          </p:nvSpPr>
          <p:spPr bwMode="auto">
            <a:xfrm>
              <a:off x="384" y="2441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2" name="Line 96"/>
            <p:cNvSpPr>
              <a:spLocks noChangeShapeType="1"/>
            </p:cNvSpPr>
            <p:nvPr/>
          </p:nvSpPr>
          <p:spPr bwMode="auto">
            <a:xfrm>
              <a:off x="384" y="2632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3" name="Line 97"/>
            <p:cNvSpPr>
              <a:spLocks noChangeShapeType="1"/>
            </p:cNvSpPr>
            <p:nvPr/>
          </p:nvSpPr>
          <p:spPr bwMode="auto">
            <a:xfrm>
              <a:off x="384" y="2823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4" name="Line 98"/>
            <p:cNvSpPr>
              <a:spLocks noChangeShapeType="1"/>
            </p:cNvSpPr>
            <p:nvPr/>
          </p:nvSpPr>
          <p:spPr bwMode="auto">
            <a:xfrm>
              <a:off x="384" y="3014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5" name="Line 99"/>
            <p:cNvSpPr>
              <a:spLocks noChangeShapeType="1"/>
            </p:cNvSpPr>
            <p:nvPr/>
          </p:nvSpPr>
          <p:spPr bwMode="auto">
            <a:xfrm>
              <a:off x="384" y="3205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6" name="Line 100"/>
            <p:cNvSpPr>
              <a:spLocks noChangeShapeType="1"/>
            </p:cNvSpPr>
            <p:nvPr/>
          </p:nvSpPr>
          <p:spPr bwMode="auto">
            <a:xfrm>
              <a:off x="384" y="3396"/>
              <a:ext cx="4896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7" name="Line 101"/>
            <p:cNvSpPr>
              <a:spLocks noChangeShapeType="1"/>
            </p:cNvSpPr>
            <p:nvPr/>
          </p:nvSpPr>
          <p:spPr bwMode="auto">
            <a:xfrm>
              <a:off x="384" y="1104"/>
              <a:ext cx="0" cy="2865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8" name="Line 102"/>
            <p:cNvSpPr>
              <a:spLocks noChangeShapeType="1"/>
            </p:cNvSpPr>
            <p:nvPr/>
          </p:nvSpPr>
          <p:spPr bwMode="auto">
            <a:xfrm>
              <a:off x="5280" y="1104"/>
              <a:ext cx="0" cy="2865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9" name="Line 103"/>
            <p:cNvSpPr>
              <a:spLocks noChangeShapeType="1"/>
            </p:cNvSpPr>
            <p:nvPr/>
          </p:nvSpPr>
          <p:spPr bwMode="auto">
            <a:xfrm>
              <a:off x="384" y="1104"/>
              <a:ext cx="489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0" name="Line 104"/>
            <p:cNvSpPr>
              <a:spLocks noChangeShapeType="1"/>
            </p:cNvSpPr>
            <p:nvPr/>
          </p:nvSpPr>
          <p:spPr bwMode="auto">
            <a:xfrm>
              <a:off x="384" y="3969"/>
              <a:ext cx="489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1" name="Line 123"/>
            <p:cNvSpPr>
              <a:spLocks noChangeShapeType="1"/>
            </p:cNvSpPr>
            <p:nvPr/>
          </p:nvSpPr>
          <p:spPr bwMode="auto">
            <a:xfrm>
              <a:off x="384" y="3778"/>
              <a:ext cx="48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2" name="Line 136"/>
            <p:cNvSpPr>
              <a:spLocks noChangeShapeType="1"/>
            </p:cNvSpPr>
            <p:nvPr/>
          </p:nvSpPr>
          <p:spPr bwMode="auto">
            <a:xfrm>
              <a:off x="384" y="3587"/>
              <a:ext cx="48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23" name="Text Box 105"/>
          <p:cNvSpPr txBox="1">
            <a:spLocks noChangeArrowheads="1"/>
          </p:cNvSpPr>
          <p:nvPr/>
        </p:nvSpPr>
        <p:spPr bwMode="auto">
          <a:xfrm>
            <a:off x="6837870" y="6173628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i="1" dirty="0">
                <a:latin typeface="Courier New" panose="02070309020205020404" pitchFamily="49" charset="0"/>
              </a:rPr>
              <a:t>[Mitchell, 1997]</a:t>
            </a:r>
          </a:p>
        </p:txBody>
      </p:sp>
    </p:spTree>
    <p:extLst>
      <p:ext uri="{BB962C8B-B14F-4D97-AF65-F5344CB8AC3E}">
        <p14:creationId xmlns:p14="http://schemas.microsoft.com/office/powerpoint/2010/main" val="1075577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301086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Information gain: </a:t>
            </a:r>
            <a:r>
              <a:rPr lang="en-US" sz="3200" dirty="0">
                <a:solidFill>
                  <a:srgbClr val="0000FF"/>
                </a:solidFill>
              </a:rPr>
              <a:t>example (2)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055655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00FF"/>
                </a:solidFill>
              </a:rPr>
              <a:t>What is Gain(S, Wind)?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Wind has two values: Strong &amp; Weak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 = {9 examples with label Yes, 5 examples with label No}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</a:t>
            </a:r>
            <a:r>
              <a:rPr lang="en-US" sz="2000" baseline="-25000" dirty="0"/>
              <a:t>Weak</a:t>
            </a:r>
            <a:r>
              <a:rPr lang="en-US" sz="2000" dirty="0"/>
              <a:t> = {6 examples with label Yes and 2 examples with label No, having Wind=Weak}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</a:t>
            </a:r>
            <a:r>
              <a:rPr lang="en-US" sz="2000" baseline="-25000" dirty="0"/>
              <a:t>Strong</a:t>
            </a:r>
            <a:r>
              <a:rPr lang="en-US" sz="2000" dirty="0"/>
              <a:t> = {3 examples with label Yes, 3 examples with label No, having Wind=Strong}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So: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78182"/>
            <a:ext cx="6985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8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9A73-590E-A347-BCD3-D93432C1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Linear regression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D1D6-49DC-F34B-B229-4595A3BEB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A3FA-7B72-C74D-81A4-2BE094C6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322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example (1)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96193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At the root, which one of {Outlook, Temperature, Humidity, Wind} should be the test attribute?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nl-NL" sz="1800" dirty="0"/>
              <a:t>Gain(S, </a:t>
            </a:r>
            <a:r>
              <a:rPr lang="nl-NL" sz="1800" b="1" dirty="0"/>
              <a:t>Outlook</a:t>
            </a:r>
            <a:r>
              <a:rPr lang="nl-NL" sz="1800" dirty="0"/>
              <a:t>) = ... = </a:t>
            </a:r>
            <a:r>
              <a:rPr lang="nl-NL" sz="1800" b="1" dirty="0"/>
              <a:t>0.246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nl-NL" sz="1800" dirty="0"/>
              <a:t>Gain(S, Temperature) = ... = 0.029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nl-NL" sz="1800" dirty="0"/>
              <a:t>Gain(S, Humidity) = ... = 0.151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nl-NL" sz="1800" dirty="0"/>
              <a:t>Gain(S, Wind) = ... = 0.048</a:t>
            </a: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2000" dirty="0"/>
              <a:t>So, Outlook is selected as the test attribute.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676400" y="4283013"/>
            <a:ext cx="5486400" cy="1905000"/>
            <a:chOff x="1056" y="2592"/>
            <a:chExt cx="3456" cy="1200"/>
          </a:xfrm>
        </p:grpSpPr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2208" y="2592"/>
              <a:ext cx="912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Outlook=?</a:t>
              </a:r>
              <a:endPara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96" y="3312"/>
              <a:ext cx="528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/>
                <a:t>Node1</a:t>
              </a:r>
              <a:endParaRPr 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1536" y="2832"/>
              <a:ext cx="960" cy="4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2688" y="2832"/>
              <a:ext cx="0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880" y="2832"/>
              <a:ext cx="1200" cy="4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2400" y="2976"/>
              <a:ext cx="7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Overcast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1632" y="2928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Sunny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3504" y="2928"/>
              <a:ext cx="3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Rain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3168" y="2592"/>
              <a:ext cx="6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S={</a:t>
              </a:r>
              <a:r>
                <a:rPr lang="en-US" sz="1400" dirty="0"/>
                <a:t>9+</a:t>
              </a:r>
              <a:r>
                <a:rPr lang="en-US" sz="1600" dirty="0"/>
                <a:t>, </a:t>
              </a:r>
              <a:r>
                <a:rPr lang="en-US" sz="1400" dirty="0"/>
                <a:t>5-</a:t>
              </a:r>
              <a:r>
                <a:rPr lang="en-US" sz="1600" dirty="0"/>
                <a:t>}</a:t>
              </a:r>
              <a:endParaRPr lang="en-US" sz="1600" baseline="-25000" dirty="0"/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1056" y="3600"/>
              <a:ext cx="8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Sunny</a:t>
              </a:r>
              <a:r>
                <a:rPr lang="en-US" sz="1600"/>
                <a:t>={</a:t>
              </a:r>
              <a:r>
                <a:rPr lang="en-US" sz="1400"/>
                <a:t>2+</a:t>
              </a:r>
              <a:r>
                <a:rPr lang="en-US" sz="1600"/>
                <a:t>, </a:t>
              </a:r>
              <a:r>
                <a:rPr lang="en-US" sz="1400"/>
                <a:t>3-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2256" y="3552"/>
              <a:ext cx="9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Overcast</a:t>
              </a:r>
              <a:r>
                <a:rPr lang="en-US" sz="1600"/>
                <a:t>={</a:t>
              </a:r>
              <a:r>
                <a:rPr lang="en-US" sz="1400"/>
                <a:t>4+</a:t>
              </a:r>
              <a:r>
                <a:rPr lang="en-US" sz="1600"/>
                <a:t>, </a:t>
              </a:r>
              <a:r>
                <a:rPr lang="en-US" sz="1400"/>
                <a:t>0-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3696" y="3600"/>
              <a:ext cx="8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Rain</a:t>
              </a:r>
              <a:r>
                <a:rPr lang="en-US" sz="1600"/>
                <a:t>={</a:t>
              </a:r>
              <a:r>
                <a:rPr lang="en-US" sz="1400"/>
                <a:t>3+</a:t>
              </a:r>
              <a:r>
                <a:rPr lang="en-US" sz="1600"/>
                <a:t>, </a:t>
              </a:r>
              <a:r>
                <a:rPr lang="en-US" sz="1400"/>
                <a:t>2-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2496" y="3360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Yes</a:t>
              </a:r>
              <a:endParaRPr lang="en-US" b="1" baseline="-25000">
                <a:solidFill>
                  <a:srgbClr val="0000FF"/>
                </a:solidFill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3792" y="3312"/>
              <a:ext cx="528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/>
                <a:t>Node2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704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example (2)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13446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At Node1, which one of </a:t>
            </a:r>
            <a:br>
              <a:rPr lang="en-US" sz="2000" dirty="0"/>
            </a:br>
            <a:r>
              <a:rPr lang="en-US" sz="2000" dirty="0"/>
              <a:t>{Temperature, Humidity, Wind} </a:t>
            </a:r>
            <a:br>
              <a:rPr lang="en-US" sz="2000" dirty="0"/>
            </a:br>
            <a:r>
              <a:rPr lang="en-US" sz="2000" dirty="0"/>
              <a:t>should be the test attribute?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Note: Outlook is left out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Gain(S</a:t>
            </a:r>
            <a:r>
              <a:rPr lang="en-US" sz="1800" baseline="-25000" dirty="0"/>
              <a:t>Sunny</a:t>
            </a:r>
            <a:r>
              <a:rPr lang="en-US" sz="1800" dirty="0"/>
              <a:t>, Wind) = ... = 0.019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Gain(S</a:t>
            </a:r>
            <a:r>
              <a:rPr lang="en-US" sz="1800" baseline="-25000" dirty="0"/>
              <a:t>Sunny</a:t>
            </a:r>
            <a:r>
              <a:rPr lang="en-US" sz="1800" dirty="0"/>
              <a:t>, Temperature) =...= 0.57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00" dirty="0"/>
              <a:t>Gain(S</a:t>
            </a:r>
            <a:r>
              <a:rPr lang="en-US" sz="1800" baseline="-25000" dirty="0"/>
              <a:t>Sunny</a:t>
            </a:r>
            <a:r>
              <a:rPr lang="en-US" sz="1800" dirty="0"/>
              <a:t>, </a:t>
            </a:r>
            <a:r>
              <a:rPr lang="en-US" sz="1800" b="1" dirty="0"/>
              <a:t>Humidity</a:t>
            </a:r>
            <a:r>
              <a:rPr lang="en-US" sz="1800" dirty="0"/>
              <a:t>) = ... = </a:t>
            </a:r>
            <a:r>
              <a:rPr lang="en-US" sz="1800" b="1" dirty="0"/>
              <a:t>0.97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So, Humidity is selected to </a:t>
            </a:r>
            <a:br>
              <a:rPr lang="en-US" sz="2000" dirty="0"/>
            </a:br>
            <a:r>
              <a:rPr lang="en-US" sz="2000" dirty="0"/>
              <a:t>divide Node1.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4810665" y="1480865"/>
            <a:ext cx="4267200" cy="3733804"/>
            <a:chOff x="2832" y="1008"/>
            <a:chExt cx="2688" cy="2352"/>
          </a:xfrm>
        </p:grpSpPr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936" y="1008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Outlook=?</a:t>
              </a:r>
              <a:endParaRPr lang="en-US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072" y="1776"/>
              <a:ext cx="960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Humidity=?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3552" y="1248"/>
              <a:ext cx="576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4368" y="1248"/>
              <a:ext cx="0" cy="52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4608" y="1248"/>
              <a:ext cx="576" cy="4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032" y="1440"/>
              <a:ext cx="7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Overcast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3456" y="1344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Sunny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4992" y="1440"/>
              <a:ext cx="3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Rain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4800" y="1008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S={</a:t>
              </a:r>
              <a:r>
                <a:rPr lang="en-US" sz="1400"/>
                <a:t>9+</a:t>
              </a:r>
              <a:r>
                <a:rPr lang="en-US" sz="1600"/>
                <a:t>, </a:t>
              </a:r>
              <a:r>
                <a:rPr lang="en-US" sz="1400"/>
                <a:t>5-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832" y="1488"/>
              <a:ext cx="4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 err="1"/>
                <a:t>S</a:t>
              </a:r>
              <a:r>
                <a:rPr lang="en-US" sz="1600" baseline="-25000" dirty="0" err="1"/>
                <a:t>Sunny</a:t>
              </a:r>
              <a:r>
                <a:rPr lang="en-US" sz="1600" dirty="0"/>
                <a:t>= {</a:t>
              </a:r>
              <a:r>
                <a:rPr lang="en-US" sz="1400" dirty="0"/>
                <a:t>2+</a:t>
              </a:r>
              <a:r>
                <a:rPr lang="en-US" sz="1600" dirty="0"/>
                <a:t>, </a:t>
              </a:r>
              <a:r>
                <a:rPr lang="en-US" sz="1400" dirty="0"/>
                <a:t>3-</a:t>
              </a:r>
              <a:r>
                <a:rPr lang="en-US" sz="1600" dirty="0"/>
                <a:t>}</a:t>
              </a:r>
              <a:endParaRPr lang="en-US" sz="1600" baseline="-25000" dirty="0"/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4224" y="1920"/>
              <a:ext cx="52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Overcast</a:t>
              </a:r>
              <a:r>
                <a:rPr lang="en-US" sz="1600"/>
                <a:t>={</a:t>
              </a:r>
              <a:r>
                <a:rPr lang="en-US" sz="1400"/>
                <a:t>4+</a:t>
              </a:r>
              <a:r>
                <a:rPr lang="en-US" sz="1600"/>
                <a:t>, </a:t>
              </a:r>
              <a:r>
                <a:rPr lang="en-US" sz="1400"/>
                <a:t>0-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5088" y="201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Rain</a:t>
              </a:r>
              <a:r>
                <a:rPr lang="en-US" sz="1600"/>
                <a:t>= {</a:t>
              </a:r>
              <a:r>
                <a:rPr lang="en-US" sz="1400"/>
                <a:t>3+</a:t>
              </a:r>
              <a:r>
                <a:rPr lang="en-US" sz="1600"/>
                <a:t>, </a:t>
              </a:r>
              <a:r>
                <a:rPr lang="en-US" sz="1400"/>
                <a:t>2-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4224" y="1776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Yes</a:t>
              </a:r>
              <a:endParaRPr lang="en-US" b="1" baseline="-25000">
                <a:solidFill>
                  <a:srgbClr val="0000FF"/>
                </a:solidFill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4992" y="1728"/>
              <a:ext cx="528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/>
                <a:t>Node2</a:t>
              </a:r>
              <a:endParaRPr lang="en-US"/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3072" y="2736"/>
              <a:ext cx="528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/>
                <a:t>Node3</a:t>
              </a:r>
              <a:endParaRPr lang="en-US"/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3888" y="2736"/>
              <a:ext cx="528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/>
                <a:t>Node4</a:t>
              </a:r>
              <a:endParaRPr lang="en-US"/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3120" y="302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High</a:t>
              </a:r>
              <a:r>
                <a:rPr lang="en-US" sz="1600"/>
                <a:t>= {</a:t>
              </a:r>
              <a:r>
                <a:rPr lang="en-US" sz="1400"/>
                <a:t>0+</a:t>
              </a:r>
              <a:r>
                <a:rPr lang="en-US" sz="1600"/>
                <a:t>, </a:t>
              </a:r>
              <a:r>
                <a:rPr lang="en-US" sz="1400"/>
                <a:t>3-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3936" y="302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</a:t>
              </a:r>
              <a:r>
                <a:rPr lang="en-US" sz="1600" baseline="-25000"/>
                <a:t>Normal</a:t>
              </a:r>
              <a:r>
                <a:rPr lang="en-US" sz="1600"/>
                <a:t>= {</a:t>
              </a:r>
              <a:r>
                <a:rPr lang="en-US" sz="1400"/>
                <a:t>2+</a:t>
              </a:r>
              <a:r>
                <a:rPr lang="en-US" sz="1600"/>
                <a:t>, </a:t>
              </a:r>
              <a:r>
                <a:rPr lang="en-US" sz="1400"/>
                <a:t>0-</a:t>
              </a:r>
              <a:r>
                <a:rPr lang="en-US" sz="1600"/>
                <a:t>}</a:t>
              </a:r>
              <a:endParaRPr lang="en-US" sz="1600" baseline="-25000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>
              <a:off x="3312" y="2016"/>
              <a:ext cx="144" cy="72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3600" y="2016"/>
              <a:ext cx="528" cy="72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vi-VN"/>
            </a:p>
          </p:txBody>
        </p: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2976" y="2352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High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4032" y="2400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latin typeface="Courier New" panose="02070309020205020404" pitchFamily="49" charset="0"/>
                  <a:cs typeface="Courier New" panose="02070309020205020404" pitchFamily="49" charset="0"/>
                </a:rPr>
                <a:t>Normal</a:t>
              </a:r>
              <a:endParaRPr lang="en-US" sz="160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82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searching scheme (1)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368723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ID3 searches for a tree that fits well with the training data.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By growing the tree gradually.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Information Gain decides the search direction of ID3.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ID3 just searches for </a:t>
            </a:r>
            <a:r>
              <a:rPr lang="en-US" sz="2200" dirty="0">
                <a:solidFill>
                  <a:srgbClr val="0000FF"/>
                </a:solidFill>
              </a:rPr>
              <a:t>only one tree</a:t>
            </a:r>
            <a:r>
              <a:rPr lang="en-US" sz="22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ID3 never backtracks, as a consequence: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It can find a </a:t>
            </a:r>
            <a:r>
              <a:rPr lang="en-US" sz="2000" dirty="0">
                <a:solidFill>
                  <a:srgbClr val="FF0000"/>
                </a:solidFill>
              </a:rPr>
              <a:t>local optimal solution/tree.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Once an attribute has been selected, ID3 never rethinks of this choice.</a:t>
            </a: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searching scheme (2)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For a training dataset, there might be many trees that fit well with it.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rgbClr val="FF0000"/>
                </a:solidFill>
              </a:rPr>
              <a:t>Which tree will be selected by ID3?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381000" y="3088614"/>
            <a:ext cx="3810000" cy="2209800"/>
            <a:chOff x="192" y="1884"/>
            <a:chExt cx="2400" cy="1392"/>
          </a:xfrm>
        </p:grpSpPr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256" y="279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Weak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576" y="2172"/>
              <a:ext cx="3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Sunny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960" y="1884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Outlook=?</a:t>
              </a:r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>
              <a:off x="720" y="2124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776" y="2508"/>
              <a:ext cx="62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Wind=?</a:t>
              </a: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1872" y="2748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1536" y="2796"/>
              <a:ext cx="4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Strong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2160" y="3084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2160" y="2748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336" y="30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192" y="2508"/>
              <a:ext cx="96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Humidity=?</a:t>
              </a: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>
              <a:off x="464" y="2748"/>
              <a:ext cx="112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40" y="2796"/>
              <a:ext cx="28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High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768" y="2748"/>
              <a:ext cx="75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816" y="2796"/>
              <a:ext cx="4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Normal</a:t>
              </a:r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720" y="3084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1632" y="2124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1824" y="217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Rain</a:t>
              </a: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1728" y="308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H="1">
              <a:off x="1440" y="2124"/>
              <a:ext cx="0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1104" y="2220"/>
              <a:ext cx="5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Overcast</a:t>
              </a: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296" y="2508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</p:grpSp>
      <p:grpSp>
        <p:nvGrpSpPr>
          <p:cNvPr id="32" name="Group 63"/>
          <p:cNvGrpSpPr>
            <a:grpSpLocks/>
          </p:cNvGrpSpPr>
          <p:nvPr/>
        </p:nvGrpSpPr>
        <p:grpSpPr bwMode="auto">
          <a:xfrm>
            <a:off x="4572000" y="3069566"/>
            <a:ext cx="4343400" cy="3124202"/>
            <a:chOff x="2832" y="1872"/>
            <a:chExt cx="2736" cy="1968"/>
          </a:xfrm>
        </p:grpSpPr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3504" y="2160"/>
              <a:ext cx="3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Sunny</a:t>
              </a:r>
            </a:p>
          </p:txBody>
        </p:sp>
        <p:sp>
          <p:nvSpPr>
            <p:cNvPr id="34" name="Text Box 6"/>
            <p:cNvSpPr txBox="1">
              <a:spLocks noChangeArrowheads="1"/>
            </p:cNvSpPr>
            <p:nvPr/>
          </p:nvSpPr>
          <p:spPr bwMode="auto">
            <a:xfrm>
              <a:off x="3888" y="1872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Outlook=?</a:t>
              </a:r>
            </a:p>
          </p:txBody>
        </p:sp>
        <p:sp>
          <p:nvSpPr>
            <p:cNvPr id="35" name="Line 7"/>
            <p:cNvSpPr>
              <a:spLocks noChangeShapeType="1"/>
            </p:cNvSpPr>
            <p:nvPr/>
          </p:nvSpPr>
          <p:spPr bwMode="auto">
            <a:xfrm flipH="1">
              <a:off x="3504" y="2112"/>
              <a:ext cx="576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4752" y="2496"/>
              <a:ext cx="62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Wind=?</a:t>
              </a: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 flipH="1">
              <a:off x="4896" y="2736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4560" y="2784"/>
              <a:ext cx="4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Strong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136" y="3072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>
              <a:off x="5136" y="2736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>
              <a:off x="2832" y="30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auto">
            <a:xfrm>
              <a:off x="2832" y="2496"/>
              <a:ext cx="120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Temperature=?</a:t>
              </a:r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 flipH="1">
              <a:off x="2976" y="2736"/>
              <a:ext cx="192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Text Box 16"/>
            <p:cNvSpPr txBox="1">
              <a:spLocks noChangeArrowheads="1"/>
            </p:cNvSpPr>
            <p:nvPr/>
          </p:nvSpPr>
          <p:spPr bwMode="auto">
            <a:xfrm>
              <a:off x="2832" y="2784"/>
              <a:ext cx="28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Hot</a:t>
              </a:r>
            </a:p>
          </p:txBody>
        </p:sp>
        <p:sp>
          <p:nvSpPr>
            <p:cNvPr id="45" name="Line 17"/>
            <p:cNvSpPr>
              <a:spLocks noChangeShapeType="1"/>
            </p:cNvSpPr>
            <p:nvPr/>
          </p:nvSpPr>
          <p:spPr bwMode="auto">
            <a:xfrm>
              <a:off x="3600" y="2736"/>
              <a:ext cx="432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5232" y="278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Weak</a:t>
              </a:r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3840" y="283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Mild</a:t>
              </a: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3216" y="3072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4560" y="2112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4752" y="216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Rain</a:t>
              </a: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4752" y="30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52" name="Line 24"/>
            <p:cNvSpPr>
              <a:spLocks noChangeShapeType="1"/>
            </p:cNvSpPr>
            <p:nvPr/>
          </p:nvSpPr>
          <p:spPr bwMode="auto">
            <a:xfrm flipH="1">
              <a:off x="4320" y="2112"/>
              <a:ext cx="0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Text Box 25"/>
            <p:cNvSpPr txBox="1">
              <a:spLocks noChangeArrowheads="1"/>
            </p:cNvSpPr>
            <p:nvPr/>
          </p:nvSpPr>
          <p:spPr bwMode="auto">
            <a:xfrm>
              <a:off x="3984" y="2208"/>
              <a:ext cx="5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Overcast</a:t>
              </a:r>
            </a:p>
          </p:txBody>
        </p:sp>
        <p:sp>
          <p:nvSpPr>
            <p:cNvPr id="54" name="Text Box 26"/>
            <p:cNvSpPr txBox="1">
              <a:spLocks noChangeArrowheads="1"/>
            </p:cNvSpPr>
            <p:nvPr/>
          </p:nvSpPr>
          <p:spPr bwMode="auto">
            <a:xfrm>
              <a:off x="4176" y="2496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55" name="Text Box 19"/>
            <p:cNvSpPr txBox="1">
              <a:spLocks noChangeArrowheads="1"/>
            </p:cNvSpPr>
            <p:nvPr/>
          </p:nvSpPr>
          <p:spPr bwMode="auto">
            <a:xfrm>
              <a:off x="3216" y="283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Cool</a:t>
              </a:r>
            </a:p>
          </p:txBody>
        </p:sp>
        <p:sp>
          <p:nvSpPr>
            <p:cNvPr id="56" name="Line 17"/>
            <p:cNvSpPr>
              <a:spLocks noChangeShapeType="1"/>
            </p:cNvSpPr>
            <p:nvPr/>
          </p:nvSpPr>
          <p:spPr bwMode="auto">
            <a:xfrm>
              <a:off x="3360" y="2736"/>
              <a:ext cx="0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3648" y="3072"/>
              <a:ext cx="96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Humidity=?</a:t>
              </a:r>
            </a:p>
          </p:txBody>
        </p:sp>
        <p:sp>
          <p:nvSpPr>
            <p:cNvPr id="58" name="Line 9"/>
            <p:cNvSpPr>
              <a:spLocks noChangeShapeType="1"/>
            </p:cNvSpPr>
            <p:nvPr/>
          </p:nvSpPr>
          <p:spPr bwMode="auto">
            <a:xfrm flipH="1">
              <a:off x="3888" y="3312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Text Box 10"/>
            <p:cNvSpPr txBox="1">
              <a:spLocks noChangeArrowheads="1"/>
            </p:cNvSpPr>
            <p:nvPr/>
          </p:nvSpPr>
          <p:spPr bwMode="auto">
            <a:xfrm>
              <a:off x="3696" y="336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High</a:t>
              </a:r>
            </a:p>
          </p:txBody>
        </p:sp>
        <p:sp>
          <p:nvSpPr>
            <p:cNvPr id="60" name="Text Box 11"/>
            <p:cNvSpPr txBox="1">
              <a:spLocks noChangeArrowheads="1"/>
            </p:cNvSpPr>
            <p:nvPr/>
          </p:nvSpPr>
          <p:spPr bwMode="auto">
            <a:xfrm>
              <a:off x="4176" y="3648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>
              <a:off x="4176" y="3312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4272" y="3360"/>
              <a:ext cx="4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Normal</a:t>
              </a:r>
            </a:p>
          </p:txBody>
        </p:sp>
        <p:sp>
          <p:nvSpPr>
            <p:cNvPr id="63" name="Text Box 23"/>
            <p:cNvSpPr txBox="1">
              <a:spLocks noChangeArrowheads="1"/>
            </p:cNvSpPr>
            <p:nvPr/>
          </p:nvSpPr>
          <p:spPr bwMode="auto">
            <a:xfrm>
              <a:off x="3744" y="3648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951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searching scheme (3)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99711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ID3 selects the first tree that fits the training data,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Because it never reconsiders its choices when growing a tree.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So, the searching scheme of ID3: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Prefers simple trees.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Prefers trees in which the attributes with higher information gain will be placed closer to the roots.</a:t>
            </a: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5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3. Some issues of ID3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The learnt trees may overfit the training data.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How to work with real attributes?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Many applications have real inputs.</a:t>
            </a: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/>
              <a:t>Is there any better measure than information gain?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How to deal with missing values?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Missing-value is an inherent problem in many practical applications.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How to enclose the cost of attributes in ID3? 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 in ID3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13446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Is it good if a tree fits well the training data?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When there are some noises/errors in examples: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May results in misguided directions for searching a tree.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May results in more complex trees.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439947" y="3636029"/>
            <a:ext cx="3810000" cy="2209800"/>
            <a:chOff x="240" y="2496"/>
            <a:chExt cx="2400" cy="1392"/>
          </a:xfrm>
        </p:grpSpPr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304" y="3408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Weak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4" y="2784"/>
              <a:ext cx="3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Sunny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008" y="2496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dirty="0">
                  <a:latin typeface="Courier New" panose="02070309020205020404" pitchFamily="49" charset="0"/>
                </a:rPr>
                <a:t>Outlook=?</a:t>
              </a:r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>
              <a:off x="768" y="2736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824" y="3120"/>
              <a:ext cx="62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Wind=?</a:t>
              </a: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1920" y="3360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1584" y="3408"/>
              <a:ext cx="4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Strong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2208" y="3696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2208" y="3360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384" y="369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240" y="3120"/>
              <a:ext cx="96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Humidity=?</a:t>
              </a: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>
              <a:off x="512" y="3360"/>
              <a:ext cx="112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88" y="3408"/>
              <a:ext cx="28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High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816" y="3360"/>
              <a:ext cx="75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864" y="3408"/>
              <a:ext cx="4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Normal</a:t>
              </a:r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768" y="3696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1680" y="2736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1872" y="278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Rain</a:t>
              </a: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1776" y="369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H="1">
              <a:off x="1440" y="2736"/>
              <a:ext cx="0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1104" y="2832"/>
              <a:ext cx="5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Overcast</a:t>
              </a: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296" y="3120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</p:grpSp>
      <p:grpSp>
        <p:nvGrpSpPr>
          <p:cNvPr id="32" name="Group 57"/>
          <p:cNvGrpSpPr>
            <a:grpSpLocks/>
          </p:cNvGrpSpPr>
          <p:nvPr/>
        </p:nvGrpSpPr>
        <p:grpSpPr bwMode="auto">
          <a:xfrm>
            <a:off x="4732547" y="3636029"/>
            <a:ext cx="4165600" cy="2209800"/>
            <a:chOff x="2880" y="2544"/>
            <a:chExt cx="2624" cy="1392"/>
          </a:xfrm>
        </p:grpSpPr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5168" y="345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Weak</a:t>
              </a: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3488" y="2832"/>
              <a:ext cx="38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Sunny</a:t>
              </a:r>
            </a:p>
          </p:txBody>
        </p:sp>
        <p:sp>
          <p:nvSpPr>
            <p:cNvPr id="35" name="Text Box 6"/>
            <p:cNvSpPr txBox="1">
              <a:spLocks noChangeArrowheads="1"/>
            </p:cNvSpPr>
            <p:nvPr/>
          </p:nvSpPr>
          <p:spPr bwMode="auto">
            <a:xfrm>
              <a:off x="3872" y="2544"/>
              <a:ext cx="86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Outlook=?</a:t>
              </a:r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 flipH="1">
              <a:off x="3632" y="2784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4688" y="3168"/>
              <a:ext cx="624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Wind=?</a:t>
              </a: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 flipH="1">
              <a:off x="4784" y="3408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4448" y="3456"/>
              <a:ext cx="4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Strong</a:t>
              </a:r>
            </a:p>
          </p:txBody>
        </p:sp>
        <p:sp>
          <p:nvSpPr>
            <p:cNvPr id="40" name="Text Box 11"/>
            <p:cNvSpPr txBox="1">
              <a:spLocks noChangeArrowheads="1"/>
            </p:cNvSpPr>
            <p:nvPr/>
          </p:nvSpPr>
          <p:spPr bwMode="auto">
            <a:xfrm>
              <a:off x="5072" y="3744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5072" y="3408"/>
              <a:ext cx="14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2960" y="37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3104" y="3168"/>
              <a:ext cx="960" cy="24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Courier New" panose="02070309020205020404" pitchFamily="49" charset="0"/>
                </a:rPr>
                <a:t>Humidity=?</a:t>
              </a:r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 flipH="1">
              <a:off x="3104" y="3408"/>
              <a:ext cx="384" cy="33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Text Box 16"/>
            <p:cNvSpPr txBox="1">
              <a:spLocks noChangeArrowheads="1"/>
            </p:cNvSpPr>
            <p:nvPr/>
          </p:nvSpPr>
          <p:spPr bwMode="auto">
            <a:xfrm>
              <a:off x="2880" y="3456"/>
              <a:ext cx="28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High</a:t>
              </a:r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3680" y="3408"/>
              <a:ext cx="75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3728" y="3456"/>
              <a:ext cx="4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Normal</a:t>
              </a: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3392" y="3744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b="1"/>
                <a:t>…continue growing</a:t>
              </a:r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4544" y="2784"/>
              <a:ext cx="432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4736" y="283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Rain</a:t>
              </a: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4640" y="3744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FF0000"/>
                  </a:solidFill>
                </a:rPr>
                <a:t>No</a:t>
              </a:r>
            </a:p>
          </p:txBody>
        </p:sp>
        <p:sp>
          <p:nvSpPr>
            <p:cNvPr id="52" name="Line 24"/>
            <p:cNvSpPr>
              <a:spLocks noChangeShapeType="1"/>
            </p:cNvSpPr>
            <p:nvPr/>
          </p:nvSpPr>
          <p:spPr bwMode="auto">
            <a:xfrm flipH="1">
              <a:off x="4304" y="2784"/>
              <a:ext cx="0" cy="3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Text Box 25"/>
            <p:cNvSpPr txBox="1">
              <a:spLocks noChangeArrowheads="1"/>
            </p:cNvSpPr>
            <p:nvPr/>
          </p:nvSpPr>
          <p:spPr bwMode="auto">
            <a:xfrm>
              <a:off x="3968" y="2880"/>
              <a:ext cx="5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>
                  <a:latin typeface="Courier New" panose="02070309020205020404" pitchFamily="49" charset="0"/>
                </a:rPr>
                <a:t>Overcast</a:t>
              </a:r>
            </a:p>
          </p:txBody>
        </p:sp>
        <p:sp>
          <p:nvSpPr>
            <p:cNvPr id="54" name="Text Box 26"/>
            <p:cNvSpPr txBox="1">
              <a:spLocks noChangeArrowheads="1"/>
            </p:cNvSpPr>
            <p:nvPr/>
          </p:nvSpPr>
          <p:spPr bwMode="auto">
            <a:xfrm>
              <a:off x="4160" y="3168"/>
              <a:ext cx="2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Yes</a:t>
              </a:r>
            </a:p>
          </p:txBody>
        </p:sp>
      </p:grpSp>
      <p:sp>
        <p:nvSpPr>
          <p:cNvPr id="55" name="TextBox 30"/>
          <p:cNvSpPr txBox="1">
            <a:spLocks noChangeArrowheads="1"/>
          </p:cNvSpPr>
          <p:nvPr/>
        </p:nvSpPr>
        <p:spPr bwMode="auto">
          <a:xfrm>
            <a:off x="5773947" y="2950229"/>
            <a:ext cx="2743200" cy="338554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/>
              <a:t>(due to errors in data)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7444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 in ID3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78944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An example: continuing to grow the tree can improve the accuracy on the training data, but perform badly on the test data.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66821"/>
            <a:ext cx="6197600" cy="37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09118" y="6025668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i="1" kern="0" dirty="0">
                <a:latin typeface="Courier New" pitchFamily="49" charset="0"/>
                <a:cs typeface="Courier New" pitchFamily="49" charset="0"/>
              </a:rPr>
              <a:t>Mitchell, 1997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1658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Overfitting: </a:t>
            </a:r>
            <a:r>
              <a:rPr lang="en-US" sz="3200" dirty="0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44434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2 solutions: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rgbClr val="0000FF"/>
                </a:solidFill>
              </a:rPr>
              <a:t>Stop learning early:</a:t>
            </a:r>
            <a:r>
              <a:rPr lang="en-US" sz="2000" dirty="0"/>
              <a:t> prevent the tree before it fits the training data perfectly.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rgbClr val="0000FF"/>
                </a:solidFill>
              </a:rPr>
              <a:t>Prune the full tree:</a:t>
            </a:r>
            <a:r>
              <a:rPr lang="en-US" sz="2000" dirty="0"/>
              <a:t> grow the tree to its full size, and then post prune the tree.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It is hard to decide when to stop learning.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Post-pruning the tree empirically results in better performance. But 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How to decide the good size of a tree?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When to stop pruning?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/>
              <a:t>We can use a validation set to do pruning, such as, </a:t>
            </a:r>
            <a:r>
              <a:rPr lang="en-US" sz="2200" i="1" dirty="0"/>
              <a:t>reduced-error pruning</a:t>
            </a:r>
            <a:r>
              <a:rPr lang="en-US" sz="2200" dirty="0"/>
              <a:t>, and </a:t>
            </a:r>
            <a:r>
              <a:rPr lang="en-US" sz="2200" i="1" dirty="0"/>
              <a:t>rule-post pruning</a:t>
            </a:r>
            <a:r>
              <a:rPr lang="en-US" sz="2200" dirty="0"/>
              <a:t>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Reduced-error pruning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307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Set a validation dataset T</a:t>
            </a:r>
            <a:r>
              <a:rPr lang="en-US" sz="2200" baseline="-25000" dirty="0"/>
              <a:t>valid</a:t>
            </a:r>
            <a:r>
              <a:rPr lang="en-US" sz="2200" dirty="0"/>
              <a:t> aside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A node will be pruned if the error on T</a:t>
            </a:r>
            <a:r>
              <a:rPr lang="en-US" sz="2200" baseline="-25000" dirty="0"/>
              <a:t>valid</a:t>
            </a:r>
            <a:r>
              <a:rPr lang="en-US" sz="2200" dirty="0"/>
              <a:t> does not deteriorate significantly.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200" dirty="0"/>
              <a:t>Pruning a node consists of: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Removal of its subtrees.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Changing that node to be a leaf.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Labeling this new leaf by using majority of the classes of the training data in that node.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Repeat pruning: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For any node that improves/keeps the performance on T</a:t>
            </a:r>
            <a:r>
              <a:rPr lang="en-US" sz="2000" baseline="-25000" dirty="0"/>
              <a:t>valid</a:t>
            </a:r>
            <a:r>
              <a:rPr lang="en-US" sz="2000" dirty="0"/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Until further pruning causes significant errors on T</a:t>
            </a:r>
            <a:r>
              <a:rPr lang="en-US" sz="2000" baseline="-25000" dirty="0"/>
              <a:t>valid</a:t>
            </a:r>
            <a:r>
              <a:rPr lang="en-US" sz="2000" dirty="0"/>
              <a:t>.</a:t>
            </a: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0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Linear regression: </a:t>
            </a:r>
            <a:r>
              <a:rPr lang="en-US" sz="2954" dirty="0">
                <a:solidFill>
                  <a:srgbClr val="0000FF"/>
                </a:solidFill>
              </a:rPr>
              <a:t>introduction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15265"/>
            <a:ext cx="8458200" cy="49236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08"/>
              </a:spcBef>
            </a:pPr>
            <a:r>
              <a:rPr lang="en-US" sz="2031" b="1" dirty="0">
                <a:solidFill>
                  <a:srgbClr val="0000FF"/>
                </a:solidFill>
              </a:rPr>
              <a:t>Regression problem:</a:t>
            </a:r>
            <a:r>
              <a:rPr lang="en-US" sz="2031" dirty="0"/>
              <a:t> learn a function y = f(</a:t>
            </a:r>
            <a:r>
              <a:rPr lang="en-US" sz="2031" b="1" dirty="0"/>
              <a:t>x</a:t>
            </a:r>
            <a:r>
              <a:rPr lang="en-US" sz="2031" dirty="0"/>
              <a:t>) from a given training data </a:t>
            </a:r>
            <a:r>
              <a:rPr lang="en-US" sz="2031" b="1" dirty="0"/>
              <a:t>D</a:t>
            </a:r>
            <a:r>
              <a:rPr lang="en-US" sz="2031" dirty="0"/>
              <a:t> = {(</a:t>
            </a:r>
            <a:r>
              <a:rPr lang="en-US" sz="2031" b="1" dirty="0"/>
              <a:t>x</a:t>
            </a:r>
            <a:r>
              <a:rPr lang="en-US" sz="2031" baseline="-25000" dirty="0"/>
              <a:t>1</a:t>
            </a:r>
            <a:r>
              <a:rPr lang="en-US" sz="2031" dirty="0"/>
              <a:t>, y</a:t>
            </a:r>
            <a:r>
              <a:rPr lang="en-US" sz="2031" baseline="-25000" dirty="0"/>
              <a:t>1</a:t>
            </a:r>
            <a:r>
              <a:rPr lang="en-US" sz="2031" dirty="0"/>
              <a:t>), (</a:t>
            </a:r>
            <a:r>
              <a:rPr lang="en-US" sz="2031" b="1" dirty="0"/>
              <a:t>x</a:t>
            </a:r>
            <a:r>
              <a:rPr lang="en-US" sz="2031" baseline="-25000" dirty="0"/>
              <a:t>2</a:t>
            </a:r>
            <a:r>
              <a:rPr lang="en-US" sz="2031" dirty="0"/>
              <a:t>, y</a:t>
            </a:r>
            <a:r>
              <a:rPr lang="en-US" sz="2031" baseline="-25000" dirty="0"/>
              <a:t>2</a:t>
            </a:r>
            <a:r>
              <a:rPr lang="en-US" sz="2031" dirty="0"/>
              <a:t>), …, (</a:t>
            </a:r>
            <a:r>
              <a:rPr lang="en-US" sz="2031" b="1" dirty="0"/>
              <a:t>x</a:t>
            </a:r>
            <a:r>
              <a:rPr lang="en-US" sz="2031" baseline="-25000" dirty="0"/>
              <a:t>M</a:t>
            </a:r>
            <a:r>
              <a:rPr lang="en-US" sz="2031" dirty="0"/>
              <a:t>, y</a:t>
            </a:r>
            <a:r>
              <a:rPr lang="en-US" sz="2031" baseline="-25000" dirty="0"/>
              <a:t>M</a:t>
            </a:r>
            <a:r>
              <a:rPr lang="en-US" sz="2031" dirty="0"/>
              <a:t>)} such that </a:t>
            </a:r>
            <a:br>
              <a:rPr lang="en-US" sz="2031" dirty="0"/>
            </a:br>
            <a:r>
              <a:rPr lang="en-US" sz="2031" dirty="0" err="1"/>
              <a:t>y</a:t>
            </a:r>
            <a:r>
              <a:rPr lang="en-US" sz="2031" baseline="-25000" dirty="0" err="1"/>
              <a:t>i</a:t>
            </a:r>
            <a:r>
              <a:rPr lang="en-US" sz="2031" dirty="0"/>
              <a:t> </a:t>
            </a:r>
            <a:r>
              <a:rPr lang="en-US" sz="2031" dirty="0">
                <a:latin typeface="Symbol" charset="2"/>
                <a:ea typeface="ＭＳ ゴシック"/>
                <a:sym typeface="Symbol" panose="05050102010706020507" pitchFamily="18" charset="2"/>
              </a:rPr>
              <a:t></a:t>
            </a:r>
            <a:r>
              <a:rPr lang="en-US" sz="2031" dirty="0">
                <a:latin typeface="ＭＳ ゴシック"/>
                <a:ea typeface="ＭＳ ゴシック"/>
                <a:cs typeface="ＭＳ ゴシック"/>
              </a:rPr>
              <a:t> </a:t>
            </a:r>
            <a:r>
              <a:rPr lang="en-US" sz="2031" dirty="0"/>
              <a:t>f(</a:t>
            </a:r>
            <a:r>
              <a:rPr lang="en-US" sz="2031" b="1" dirty="0"/>
              <a:t>x</a:t>
            </a:r>
            <a:r>
              <a:rPr lang="en-US" sz="2031" baseline="-25000" dirty="0"/>
              <a:t>i</a:t>
            </a:r>
            <a:r>
              <a:rPr lang="en-US" sz="2031" dirty="0"/>
              <a:t>) for every </a:t>
            </a:r>
            <a:r>
              <a:rPr lang="en-US" sz="2031" dirty="0" err="1"/>
              <a:t>i</a:t>
            </a:r>
            <a:endParaRPr lang="en-US" sz="2031" dirty="0"/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Each observation of </a:t>
            </a:r>
            <a:r>
              <a:rPr lang="en-US" sz="1846" b="1" dirty="0"/>
              <a:t>x</a:t>
            </a:r>
            <a:r>
              <a:rPr lang="en-US" sz="1846" dirty="0"/>
              <a:t> is represented by a vector in an n-dimensional space, e.g., </a:t>
            </a:r>
            <a:r>
              <a:rPr lang="en-US" sz="1846" b="1" dirty="0"/>
              <a:t>x</a:t>
            </a:r>
            <a:r>
              <a:rPr lang="en-US" sz="1846" baseline="-25000" dirty="0"/>
              <a:t>i</a:t>
            </a:r>
            <a:r>
              <a:rPr lang="en-US" sz="1846" dirty="0"/>
              <a:t> = (x</a:t>
            </a:r>
            <a:r>
              <a:rPr lang="en-US" sz="1846" baseline="-25000" dirty="0"/>
              <a:t>i1</a:t>
            </a:r>
            <a:r>
              <a:rPr lang="en-US" sz="1846" dirty="0"/>
              <a:t>, x</a:t>
            </a:r>
            <a:r>
              <a:rPr lang="en-US" sz="1846" baseline="-25000" dirty="0"/>
              <a:t>i2</a:t>
            </a:r>
            <a:r>
              <a:rPr lang="en-US" sz="1846" dirty="0"/>
              <a:t>, …, x</a:t>
            </a:r>
            <a:r>
              <a:rPr lang="en-US" sz="1846" baseline="-25000" dirty="0"/>
              <a:t>in</a:t>
            </a:r>
            <a:r>
              <a:rPr lang="en-US" sz="1846" dirty="0"/>
              <a:t>)</a:t>
            </a:r>
            <a:r>
              <a:rPr lang="en-US" sz="1846" baseline="30000" dirty="0"/>
              <a:t>T</a:t>
            </a:r>
            <a:r>
              <a:rPr lang="en-US" sz="1846" dirty="0"/>
              <a:t>. Each dimension represents an </a:t>
            </a:r>
            <a:r>
              <a:rPr lang="en-US" sz="1846" i="1" dirty="0"/>
              <a:t>attribute/feature/variate</a:t>
            </a:r>
            <a:r>
              <a:rPr lang="en-US" sz="1846" dirty="0"/>
              <a:t>.</a:t>
            </a:r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Bold characters denote vectors.</a:t>
            </a:r>
          </a:p>
          <a:p>
            <a:pPr>
              <a:lnSpc>
                <a:spcPct val="100000"/>
              </a:lnSpc>
              <a:spcBef>
                <a:spcPts val="1108"/>
              </a:spcBef>
            </a:pPr>
            <a:r>
              <a:rPr lang="en-US" sz="2031" dirty="0">
                <a:solidFill>
                  <a:srgbClr val="0000FF"/>
                </a:solidFill>
              </a:rPr>
              <a:t>Linear model:</a:t>
            </a:r>
            <a:r>
              <a:rPr lang="en-US" sz="2031" dirty="0"/>
              <a:t> if f(</a:t>
            </a:r>
            <a:r>
              <a:rPr lang="en-US" sz="2031" b="1" dirty="0"/>
              <a:t>x</a:t>
            </a:r>
            <a:r>
              <a:rPr lang="en-US" sz="2031" dirty="0"/>
              <a:t>) is assumed to be of linear form</a:t>
            </a:r>
          </a:p>
          <a:p>
            <a:pPr marL="0" indent="0" algn="ctr">
              <a:lnSpc>
                <a:spcPct val="100000"/>
              </a:lnSpc>
              <a:spcBef>
                <a:spcPts val="1108"/>
              </a:spcBef>
              <a:buNone/>
            </a:pPr>
            <a:r>
              <a:rPr lang="en-US" sz="2031" dirty="0"/>
              <a:t> f(</a:t>
            </a:r>
            <a:r>
              <a:rPr lang="en-US" sz="2031" b="1" dirty="0"/>
              <a:t>x</a:t>
            </a:r>
            <a:r>
              <a:rPr lang="en-US" sz="2031" dirty="0"/>
              <a:t>) = w</a:t>
            </a:r>
            <a:r>
              <a:rPr lang="en-US" sz="2031" baseline="-25000" dirty="0"/>
              <a:t>0</a:t>
            </a:r>
            <a:r>
              <a:rPr lang="en-US" sz="2031" dirty="0"/>
              <a:t> + w</a:t>
            </a:r>
            <a:r>
              <a:rPr lang="en-US" sz="2031" baseline="-25000" dirty="0"/>
              <a:t>1</a:t>
            </a:r>
            <a:r>
              <a:rPr lang="en-US" sz="2031" dirty="0"/>
              <a:t>x</a:t>
            </a:r>
            <a:r>
              <a:rPr lang="en-US" sz="2031" baseline="-25000" dirty="0"/>
              <a:t>1</a:t>
            </a:r>
            <a:r>
              <a:rPr lang="en-US" sz="2031" dirty="0"/>
              <a:t> + … + w</a:t>
            </a:r>
            <a:r>
              <a:rPr lang="en-US" sz="2031" baseline="-25000" dirty="0"/>
              <a:t>n</a:t>
            </a:r>
            <a:r>
              <a:rPr lang="en-US" sz="2031" dirty="0"/>
              <a:t>x</a:t>
            </a:r>
            <a:r>
              <a:rPr lang="en-US" sz="2031" baseline="-25000" dirty="0"/>
              <a:t>n</a:t>
            </a:r>
          </a:p>
          <a:p>
            <a:pPr lvl="1">
              <a:lnSpc>
                <a:spcPct val="100000"/>
              </a:lnSpc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w</a:t>
            </a:r>
            <a:r>
              <a:rPr lang="en-US" sz="1846" baseline="-25000" dirty="0"/>
              <a:t>0</a:t>
            </a:r>
            <a:r>
              <a:rPr lang="en-US" sz="1846" dirty="0"/>
              <a:t>, w</a:t>
            </a:r>
            <a:r>
              <a:rPr lang="en-US" sz="1846" baseline="-25000" dirty="0"/>
              <a:t>1</a:t>
            </a:r>
            <a:r>
              <a:rPr lang="en-US" sz="1846" dirty="0"/>
              <a:t>, …, w</a:t>
            </a:r>
            <a:r>
              <a:rPr lang="en-US" sz="1846" baseline="-25000" dirty="0"/>
              <a:t>n</a:t>
            </a:r>
            <a:r>
              <a:rPr lang="en-US" sz="1846" dirty="0"/>
              <a:t> are the regression coefficients/weights. w</a:t>
            </a:r>
            <a:r>
              <a:rPr lang="en-US" sz="1846" baseline="-25000" dirty="0"/>
              <a:t>0</a:t>
            </a:r>
            <a:r>
              <a:rPr lang="en-US" sz="1846" dirty="0"/>
              <a:t> sometimes is called “</a:t>
            </a:r>
            <a:r>
              <a:rPr lang="en-US" sz="1846" i="1" dirty="0"/>
              <a:t>bias</a:t>
            </a:r>
            <a:r>
              <a:rPr lang="en-US" sz="1846" dirty="0"/>
              <a:t>”.</a:t>
            </a:r>
          </a:p>
          <a:p>
            <a:pPr>
              <a:lnSpc>
                <a:spcPct val="100000"/>
              </a:lnSpc>
              <a:spcBef>
                <a:spcPts val="1108"/>
              </a:spcBef>
            </a:pPr>
            <a:r>
              <a:rPr lang="en-US" sz="2031" dirty="0">
                <a:solidFill>
                  <a:srgbClr val="FF0000"/>
                </a:solidFill>
              </a:rPr>
              <a:t>Note</a:t>
            </a:r>
            <a:r>
              <a:rPr lang="en-US" sz="2031" dirty="0"/>
              <a:t>: learning a linear function is equivalent to learning the coefficient vector </a:t>
            </a:r>
            <a:r>
              <a:rPr lang="en-US" sz="2031" b="1" dirty="0"/>
              <a:t>w</a:t>
            </a:r>
            <a:r>
              <a:rPr lang="en-US" sz="2031" dirty="0"/>
              <a:t> = (w</a:t>
            </a:r>
            <a:r>
              <a:rPr lang="en-US" sz="2215" baseline="-25000" dirty="0"/>
              <a:t>0</a:t>
            </a:r>
            <a:r>
              <a:rPr lang="en-US" sz="2215" dirty="0"/>
              <a:t>, w</a:t>
            </a:r>
            <a:r>
              <a:rPr lang="en-US" sz="2215" baseline="-25000" dirty="0"/>
              <a:t>1</a:t>
            </a:r>
            <a:r>
              <a:rPr lang="en-US" sz="2215" dirty="0"/>
              <a:t>, …, w</a:t>
            </a:r>
            <a:r>
              <a:rPr lang="en-US" sz="2215" baseline="-25000" dirty="0"/>
              <a:t>n</a:t>
            </a:r>
            <a:r>
              <a:rPr lang="en-US" sz="2031" dirty="0"/>
              <a:t>)</a:t>
            </a:r>
            <a:r>
              <a:rPr lang="en-US" sz="2215" baseline="30000" dirty="0"/>
              <a:t>T</a:t>
            </a:r>
            <a:r>
              <a:rPr lang="en-US" sz="2031" dirty="0"/>
              <a:t>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6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attribute selection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334217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Information gain: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Prefers the attribute that has more unique values.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Attributes with more unique values will be placed closer to the root than the other attribute.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 can use some other measures, such as </a:t>
            </a:r>
            <a:r>
              <a:rPr lang="en-US" sz="2200" dirty="0">
                <a:solidFill>
                  <a:srgbClr val="0000FF"/>
                </a:solidFill>
              </a:rPr>
              <a:t>Gain Ratio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0026"/>
            <a:ext cx="5422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42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ID3: </a:t>
            </a:r>
            <a:r>
              <a:rPr lang="en-US" sz="3200" dirty="0">
                <a:solidFill>
                  <a:srgbClr val="0000FF"/>
                </a:solidFill>
              </a:rPr>
              <a:t>missing or real values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30699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How to work with real attributes?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Real attributes/features are popular in practice.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One way is to </a:t>
            </a:r>
            <a:r>
              <a:rPr lang="en-US" sz="2000" i="1" dirty="0">
                <a:solidFill>
                  <a:srgbClr val="0000FF"/>
                </a:solidFill>
              </a:rPr>
              <a:t>discretization</a:t>
            </a:r>
            <a:r>
              <a:rPr lang="en-US" sz="2000" dirty="0"/>
              <a:t>, i.e., transforming a real attribute into a discrete one by dividing the domain of that attribute into a set of intervals.</a:t>
            </a:r>
            <a:br>
              <a:rPr lang="en-US" sz="2000" dirty="0"/>
            </a:br>
            <a:r>
              <a:rPr lang="en-US" sz="2000" dirty="0"/>
              <a:t>Ex: [0, 1]  </a:t>
            </a:r>
            <a:r>
              <a:rPr lang="en-US" sz="2000" dirty="0">
                <a:sym typeface="Wingdings"/>
              </a:rPr>
              <a:t> {[0, 0.25); [0.25, 0.5); [0.5, 0.75); [0.75, 1]}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How to deal with missing values?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Missing values are inherent in practical applications.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An observation </a:t>
            </a:r>
            <a:r>
              <a:rPr lang="en-US" sz="2000" b="1" dirty="0"/>
              <a:t>x</a:t>
            </a:r>
            <a:r>
              <a:rPr lang="en-US" sz="2000" dirty="0"/>
              <a:t> may not have a value x</a:t>
            </a:r>
            <a:r>
              <a:rPr lang="en-US" sz="2000" baseline="-25000" dirty="0"/>
              <a:t>A</a:t>
            </a:r>
            <a:r>
              <a:rPr lang="en-US" sz="2000" dirty="0"/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rgbClr val="0000FF"/>
                </a:solidFill>
              </a:rPr>
              <a:t>Solution 1:</a:t>
            </a:r>
            <a:r>
              <a:rPr lang="en-US" sz="2000" dirty="0"/>
              <a:t> fill in x</a:t>
            </a:r>
            <a:r>
              <a:rPr lang="en-US" sz="2000" baseline="-25000" dirty="0"/>
              <a:t>A</a:t>
            </a:r>
            <a:r>
              <a:rPr lang="en-US" sz="2000" dirty="0"/>
              <a:t> as the most popular value of A in the training data.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rgbClr val="0000FF"/>
                </a:solidFill>
              </a:rPr>
              <a:t>Solution 2:</a:t>
            </a:r>
            <a:r>
              <a:rPr lang="en-US" sz="2000" dirty="0"/>
              <a:t> fill in x</a:t>
            </a:r>
            <a:r>
              <a:rPr lang="en-US" sz="2000" baseline="-25000" dirty="0"/>
              <a:t>A</a:t>
            </a:r>
            <a:r>
              <a:rPr lang="en-US" sz="2000" dirty="0"/>
              <a:t> as the most popular value of A in the training data which belong to the same class with </a:t>
            </a:r>
            <a:r>
              <a:rPr lang="en-US" sz="2000" b="1" dirty="0"/>
              <a:t>x</a:t>
            </a:r>
            <a:r>
              <a:rPr lang="en-US" sz="2000" dirty="0"/>
              <a:t>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4. Decision trees for </a:t>
            </a:r>
            <a:r>
              <a:rPr lang="en-US" sz="3200" dirty="0">
                <a:solidFill>
                  <a:srgbClr val="0000FF"/>
                </a:solidFill>
              </a:rPr>
              <a:t>regression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78942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We can easily design a decision tree for the regression problem.</a:t>
            </a:r>
            <a:r>
              <a:rPr lang="en-US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rgbClr val="0000FF"/>
                </a:solidFill>
              </a:rPr>
              <a:t>Suggested modification of ID3:</a:t>
            </a:r>
            <a:endParaRPr lang="en-US" i="1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Replace information gain by another measure to select test attributes for each node.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At each leaf, save all the training examples of the leaf.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Prediction for a new </a:t>
            </a:r>
            <a:r>
              <a:rPr lang="en-US" sz="2200" b="1" dirty="0"/>
              <a:t>z</a:t>
            </a:r>
            <a:r>
              <a:rPr lang="en-US" sz="2200" dirty="0"/>
              <a:t>: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Traverse the tree from the root to a leaf according to the attributes of </a:t>
            </a:r>
            <a:r>
              <a:rPr lang="en-US" sz="2000" b="1" dirty="0"/>
              <a:t>z</a:t>
            </a:r>
            <a:r>
              <a:rPr lang="en-US" sz="2000" dirty="0"/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Denote L the leaf to which </a:t>
            </a:r>
            <a:r>
              <a:rPr lang="en-US" sz="2000" b="1" dirty="0"/>
              <a:t>z</a:t>
            </a:r>
            <a:r>
              <a:rPr lang="en-US" sz="2000" dirty="0"/>
              <a:t> traverses, D(L) be the set of observations inside L, with size k.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Predict the label as:</a:t>
            </a: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028535" y="4959228"/>
          <a:ext cx="2209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1104840" imgH="393480" progId="Equation.3">
                  <p:embed/>
                </p:oleObj>
              </mc:Choice>
              <mc:Fallback>
                <p:oleObj name="Equation" r:id="rId4" imgW="110484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8535" y="4959228"/>
                        <a:ext cx="2209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2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5. Random forests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96196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Random forests (RF) is a method by Leo Breiman (2001) for both classification and regression.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</a:rPr>
              <a:t>Main idea:</a:t>
            </a:r>
            <a:r>
              <a:rPr lang="en-US" sz="2200" dirty="0"/>
              <a:t> prediction is based on combination of many decision trees, by </a:t>
            </a:r>
            <a:r>
              <a:rPr lang="en-US" sz="2200" i="1" dirty="0"/>
              <a:t>taking the average of all individual predictions.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Each tree in RF is simple but random.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Each tree is grown differently, </a:t>
            </a:r>
            <a:br>
              <a:rPr lang="en-US" sz="2200" dirty="0"/>
            </a:br>
            <a:r>
              <a:rPr lang="en-US" sz="2200" dirty="0"/>
              <a:t>depending on the choices of </a:t>
            </a:r>
            <a:br>
              <a:rPr lang="en-US" sz="2200" dirty="0"/>
            </a:br>
            <a:r>
              <a:rPr lang="en-US" sz="2200" dirty="0"/>
              <a:t>the attributes and training data.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75" y="3842202"/>
            <a:ext cx="29870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5. Random forests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78944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RF currently is one of the most popular and accurate methods</a:t>
            </a:r>
            <a:r>
              <a:rPr lang="en-US" sz="2200" dirty="0"/>
              <a:t> </a:t>
            </a:r>
            <a:r>
              <a:rPr lang="en-US" sz="2000" dirty="0"/>
              <a:t>[</a:t>
            </a:r>
            <a:r>
              <a:rPr lang="en-US" sz="2000" dirty="0" err="1"/>
              <a:t>Fernández</a:t>
            </a:r>
            <a:r>
              <a:rPr lang="en-US" sz="2000" dirty="0"/>
              <a:t>-Delgado et al., 2014]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It is also very general.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RF can be implemented easily and efficiently.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It can work with problems of </a:t>
            </a:r>
            <a:r>
              <a:rPr lang="en-US" sz="2200" dirty="0">
                <a:solidFill>
                  <a:srgbClr val="008000"/>
                </a:solidFill>
              </a:rPr>
              <a:t>very high dimensions</a:t>
            </a:r>
            <a:r>
              <a:rPr lang="en-US" sz="2200" dirty="0"/>
              <a:t>, without overfitting </a:t>
            </a:r>
            <a:r>
              <a:rPr lang="en-US" sz="2200" dirty="0">
                <a:sym typeface="Wingdings"/>
              </a:rPr>
              <a:t></a:t>
            </a: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However, little is known about its theoretical properties </a:t>
            </a:r>
            <a:r>
              <a:rPr lang="en-US" sz="22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80228"/>
            <a:ext cx="29870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5. RF: </a:t>
            </a:r>
            <a:r>
              <a:rPr lang="en-US" sz="3200" dirty="0">
                <a:solidFill>
                  <a:srgbClr val="0000FF"/>
                </a:solidFill>
              </a:rPr>
              <a:t>three basic ingredients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61689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/>
              <a:t>Randomization and no pruning:</a:t>
            </a:r>
            <a:endParaRPr lang="en-US" b="1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For each tree and at each node, we select randomly a subset of attributes.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Find the best split, and then grow appropriate subtrees.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Every tree will be grown to its largest size without pruning.</a:t>
            </a:r>
          </a:p>
          <a:p>
            <a:pPr>
              <a:spcBef>
                <a:spcPts val="1200"/>
              </a:spcBef>
            </a:pPr>
            <a:r>
              <a:rPr lang="en-US" sz="2200" b="1" dirty="0"/>
              <a:t>Combination:</a:t>
            </a:r>
            <a:r>
              <a:rPr lang="en-US" sz="2200" dirty="0"/>
              <a:t> each prediction later is made by taking the average of all predictions of individual trees.</a:t>
            </a:r>
          </a:p>
          <a:p>
            <a:pPr>
              <a:spcBef>
                <a:spcPts val="1200"/>
              </a:spcBef>
            </a:pPr>
            <a:r>
              <a:rPr lang="en-US" sz="2200" b="1" dirty="0"/>
              <a:t>Bagging:</a:t>
            </a:r>
            <a:r>
              <a:rPr lang="en-US" sz="2200" dirty="0"/>
              <a:t> the training set for each tree is generated by sampling (with replacement) from the original data.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345197"/>
            <a:ext cx="30289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0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5. RF: </a:t>
            </a:r>
            <a:r>
              <a:rPr lang="en-US" sz="3200" dirty="0">
                <a:solidFill>
                  <a:srgbClr val="0000FF"/>
                </a:solidFill>
              </a:rPr>
              <a:t>algorithm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213449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/>
              <a:t>Input</a:t>
            </a:r>
            <a:r>
              <a:rPr lang="en-US" sz="2200" dirty="0"/>
              <a:t>: training data D</a:t>
            </a:r>
          </a:p>
          <a:p>
            <a:pPr>
              <a:spcBef>
                <a:spcPts val="1200"/>
              </a:spcBef>
            </a:pPr>
            <a:r>
              <a:rPr lang="en-US" sz="2200" b="1" dirty="0"/>
              <a:t>Learning</a:t>
            </a:r>
            <a:r>
              <a:rPr lang="en-US" sz="2200" dirty="0"/>
              <a:t>: grow K trees as follows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Generate a training set D</a:t>
            </a:r>
            <a:r>
              <a:rPr lang="en-US" sz="2000" baseline="-25000" dirty="0"/>
              <a:t>i</a:t>
            </a:r>
            <a:r>
              <a:rPr lang="en-US" sz="2000" dirty="0"/>
              <a:t> by sampling with replacement from D.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Learn the i</a:t>
            </a:r>
            <a:r>
              <a:rPr lang="en-US" sz="2000" baseline="30000" dirty="0"/>
              <a:t>th</a:t>
            </a:r>
            <a:r>
              <a:rPr lang="en-US" sz="2000" dirty="0"/>
              <a:t> tree from D</a:t>
            </a:r>
            <a:r>
              <a:rPr lang="en-US" sz="2000" baseline="-25000" dirty="0"/>
              <a:t>i</a:t>
            </a:r>
            <a:r>
              <a:rPr lang="en-US" sz="2000" dirty="0"/>
              <a:t>:</a:t>
            </a:r>
          </a:p>
          <a:p>
            <a:pPr lvl="2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At each node:</a:t>
            </a:r>
          </a:p>
          <a:p>
            <a:pPr lvl="3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²"/>
            </a:pPr>
            <a:r>
              <a:rPr lang="en-US" dirty="0"/>
              <a:t>Select randomly a subset S of attributes.</a:t>
            </a:r>
          </a:p>
          <a:p>
            <a:pPr lvl="3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²"/>
            </a:pPr>
            <a:r>
              <a:rPr lang="en-US" dirty="0"/>
              <a:t>Split the node into subtrees according to S.</a:t>
            </a:r>
          </a:p>
          <a:p>
            <a:pPr lvl="2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Grow this tree upto its largest size without pruning.</a:t>
            </a:r>
          </a:p>
          <a:p>
            <a:pPr>
              <a:spcBef>
                <a:spcPts val="1200"/>
              </a:spcBef>
            </a:pPr>
            <a:r>
              <a:rPr lang="en-US" sz="2200" b="1" dirty="0"/>
              <a:t>Prediction</a:t>
            </a:r>
            <a:r>
              <a:rPr lang="en-US" sz="2200" dirty="0"/>
              <a:t>: taking the average of all predictions from the individual trees.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19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5. RF:</a:t>
            </a:r>
            <a:r>
              <a:rPr lang="en-US" sz="3200" dirty="0">
                <a:solidFill>
                  <a:srgbClr val="0000FF"/>
                </a:solidFill>
              </a:rPr>
              <a:t> practical performance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127181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RF is extensively compared with other methods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By </a:t>
            </a:r>
            <a:r>
              <a:rPr lang="en-US" sz="2000" dirty="0" err="1"/>
              <a:t>Fernández</a:t>
            </a:r>
            <a:r>
              <a:rPr lang="en-US" sz="2000" dirty="0"/>
              <a:t>-Delgado et al. (2014).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Using 55 different problems.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Using average accuracy (μ</a:t>
            </a:r>
            <a:r>
              <a:rPr lang="en-US" sz="2000" baseline="30000" dirty="0"/>
              <a:t>P</a:t>
            </a:r>
            <a:r>
              <a:rPr lang="en-US" sz="2000" dirty="0"/>
              <a:t>) as a measure.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849590"/>
            <a:ext cx="8128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8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096B3D-C2D5-4D95-A93F-A7C0D9AAC94B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Thank you for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​</a:t>
            </a: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your attentions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!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​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3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Linear regression: </a:t>
            </a:r>
            <a:r>
              <a:rPr lang="en-US" sz="2954" dirty="0">
                <a:solidFill>
                  <a:srgbClr val="0000FF"/>
                </a:solidFill>
              </a:rPr>
              <a:t>example</a:t>
            </a:r>
            <a:endParaRPr lang="en-US" sz="2954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42"/>
            <a:ext cx="8458200" cy="4248150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What is the best function?</a:t>
            </a: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108"/>
              </a:spcBef>
            </a:pPr>
            <a:endParaRPr lang="en-US" sz="2031" dirty="0"/>
          </a:p>
          <a:p>
            <a:pPr>
              <a:spcBef>
                <a:spcPts val="1108"/>
              </a:spcBef>
            </a:pPr>
            <a:endParaRPr lang="en-US" sz="203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5791200" y="2373923"/>
            <a:ext cx="2895600" cy="2813538"/>
            <a:chOff x="5867400" y="1524000"/>
            <a:chExt cx="2895600" cy="3048000"/>
          </a:xfrm>
        </p:grpSpPr>
        <p:cxnSp>
          <p:nvCxnSpPr>
            <p:cNvPr id="10" name="Straight Connector 9"/>
            <p:cNvCxnSpPr/>
            <p:nvPr/>
          </p:nvCxnSpPr>
          <p:spPr bwMode="auto">
            <a:xfrm rot="5400000">
              <a:off x="4914900" y="3086100"/>
              <a:ext cx="2971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10800000">
              <a:off x="5943600" y="3962400"/>
              <a:ext cx="28194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0800000" flipV="1">
              <a:off x="6019800" y="2514600"/>
              <a:ext cx="2667000" cy="198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9"/>
            <p:cNvGrpSpPr>
              <a:grpSpLocks/>
            </p:cNvGrpSpPr>
            <p:nvPr/>
          </p:nvGrpSpPr>
          <p:grpSpPr bwMode="auto">
            <a:xfrm>
              <a:off x="67818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7086600" y="3810000"/>
              <a:ext cx="114300" cy="114300"/>
              <a:chOff x="6705600" y="3581400"/>
              <a:chExt cx="152400" cy="153194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70866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8229600" y="2514600"/>
              <a:ext cx="114300" cy="114300"/>
              <a:chOff x="6705600" y="3581400"/>
              <a:chExt cx="152400" cy="153194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219950" y="3486150"/>
              <a:ext cx="114300" cy="114300"/>
              <a:chOff x="6705600" y="3581400"/>
              <a:chExt cx="152400" cy="153194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2"/>
            <p:cNvGrpSpPr>
              <a:grpSpLocks/>
            </p:cNvGrpSpPr>
            <p:nvPr/>
          </p:nvGrpSpPr>
          <p:grpSpPr bwMode="auto">
            <a:xfrm>
              <a:off x="8458200" y="2895600"/>
              <a:ext cx="114300" cy="114300"/>
              <a:chOff x="6705600" y="3581400"/>
              <a:chExt cx="152400" cy="153194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45"/>
            <p:cNvGrpSpPr>
              <a:grpSpLocks/>
            </p:cNvGrpSpPr>
            <p:nvPr/>
          </p:nvGrpSpPr>
          <p:grpSpPr bwMode="auto">
            <a:xfrm>
              <a:off x="7467600" y="3505200"/>
              <a:ext cx="114300" cy="114300"/>
              <a:chOff x="6705600" y="3581400"/>
              <a:chExt cx="152400" cy="15319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7620000" y="3124200"/>
              <a:ext cx="114300" cy="114300"/>
              <a:chOff x="6705600" y="3581400"/>
              <a:chExt cx="152400" cy="153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51"/>
            <p:cNvGrpSpPr>
              <a:grpSpLocks/>
            </p:cNvGrpSpPr>
            <p:nvPr/>
          </p:nvGrpSpPr>
          <p:grpSpPr bwMode="auto">
            <a:xfrm>
              <a:off x="73152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58"/>
            <p:cNvGrpSpPr>
              <a:grpSpLocks/>
            </p:cNvGrpSpPr>
            <p:nvPr/>
          </p:nvGrpSpPr>
          <p:grpSpPr bwMode="auto">
            <a:xfrm>
              <a:off x="7772400" y="2590800"/>
              <a:ext cx="114300" cy="114300"/>
              <a:chOff x="6705600" y="3581400"/>
              <a:chExt cx="152400" cy="153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61"/>
            <p:cNvGrpSpPr>
              <a:grpSpLocks/>
            </p:cNvGrpSpPr>
            <p:nvPr/>
          </p:nvGrpSpPr>
          <p:grpSpPr bwMode="auto">
            <a:xfrm>
              <a:off x="8153400" y="2819400"/>
              <a:ext cx="114300" cy="114300"/>
              <a:chOff x="6705600" y="3581400"/>
              <a:chExt cx="152400" cy="153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64"/>
            <p:cNvGrpSpPr>
              <a:grpSpLocks/>
            </p:cNvGrpSpPr>
            <p:nvPr/>
          </p:nvGrpSpPr>
          <p:grpSpPr bwMode="auto">
            <a:xfrm>
              <a:off x="79248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67"/>
            <p:cNvGrpSpPr>
              <a:grpSpLocks/>
            </p:cNvGrpSpPr>
            <p:nvPr/>
          </p:nvGrpSpPr>
          <p:grpSpPr bwMode="auto">
            <a:xfrm>
              <a:off x="6400800" y="4114800"/>
              <a:ext cx="114300" cy="114300"/>
              <a:chOff x="6705600" y="3581400"/>
              <a:chExt cx="152400" cy="153194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76"/>
            <p:cNvGrpSpPr>
              <a:grpSpLocks/>
            </p:cNvGrpSpPr>
            <p:nvPr/>
          </p:nvGrpSpPr>
          <p:grpSpPr bwMode="auto">
            <a:xfrm>
              <a:off x="5943600" y="4191000"/>
              <a:ext cx="114300" cy="114300"/>
              <a:chOff x="6705600" y="3581400"/>
              <a:chExt cx="152400" cy="153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79"/>
            <p:cNvGrpSpPr>
              <a:grpSpLocks/>
            </p:cNvGrpSpPr>
            <p:nvPr/>
          </p:nvGrpSpPr>
          <p:grpSpPr bwMode="auto">
            <a:xfrm>
              <a:off x="6248400" y="4343400"/>
              <a:ext cx="114300" cy="114300"/>
              <a:chOff x="6705600" y="3581400"/>
              <a:chExt cx="152400" cy="1531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82"/>
            <p:cNvGrpSpPr>
              <a:grpSpLocks/>
            </p:cNvGrpSpPr>
            <p:nvPr/>
          </p:nvGrpSpPr>
          <p:grpSpPr bwMode="auto">
            <a:xfrm>
              <a:off x="6629400" y="4038600"/>
              <a:ext cx="114300" cy="114300"/>
              <a:chOff x="6705600" y="3581400"/>
              <a:chExt cx="152400" cy="15319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89"/>
                <p:cNvSpPr txBox="1">
                  <a:spLocks noChangeArrowheads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441" tIns="8441" rIns="8441" bIns="8441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1662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235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00" t="-1818" r="-5000" b="-1090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90"/>
                <p:cNvSpPr txBox="1">
                  <a:spLocks noChangeArrowheads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441" tIns="8441" rIns="8441" bIns="8441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oMath>
                    </m:oMathPara>
                  </a14:m>
                  <a:endParaRPr lang="en-US" sz="1662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235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3" name="Group 97"/>
          <p:cNvGraphicFramePr>
            <a:graphicFrameLocks noGrp="1"/>
          </p:cNvGraphicFramePr>
          <p:nvPr/>
        </p:nvGraphicFramePr>
        <p:xfrm>
          <a:off x="838200" y="2345788"/>
          <a:ext cx="3810000" cy="316054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-0.91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-0.17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3.17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-2.76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-3.31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1.44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-1.74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-2.46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7.93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2203" marB="422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47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Prediction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42"/>
            <a:ext cx="8458200" cy="4248150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/>
              <a:t>For each observation </a:t>
            </a:r>
            <a:r>
              <a:rPr lang="en-US" sz="2031" b="1" dirty="0"/>
              <a:t>x</a:t>
            </a:r>
            <a:r>
              <a:rPr lang="en-US" sz="2031" dirty="0"/>
              <a:t> = (x</a:t>
            </a:r>
            <a:r>
              <a:rPr lang="en-US" sz="2031" baseline="-25000" dirty="0"/>
              <a:t>1</a:t>
            </a:r>
            <a:r>
              <a:rPr lang="en-US" sz="2031" dirty="0"/>
              <a:t>, x</a:t>
            </a:r>
            <a:r>
              <a:rPr lang="en-US" sz="2031" baseline="-25000" dirty="0"/>
              <a:t>2</a:t>
            </a:r>
            <a:r>
              <a:rPr lang="en-US" sz="2031" dirty="0"/>
              <a:t>, …, x</a:t>
            </a:r>
            <a:r>
              <a:rPr lang="en-US" sz="2031" baseline="-25000" dirty="0"/>
              <a:t>n</a:t>
            </a:r>
            <a:r>
              <a:rPr lang="en-US" sz="2031" dirty="0"/>
              <a:t>)</a:t>
            </a:r>
            <a:r>
              <a:rPr lang="en-US" sz="1846" baseline="30000" dirty="0"/>
              <a:t>T</a:t>
            </a:r>
            <a:r>
              <a:rPr lang="en-US" sz="2031" dirty="0"/>
              <a:t> 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The </a:t>
            </a:r>
            <a:r>
              <a:rPr lang="en-US" sz="1846" i="1" dirty="0">
                <a:solidFill>
                  <a:srgbClr val="0000FF"/>
                </a:solidFill>
              </a:rPr>
              <a:t>true output</a:t>
            </a:r>
            <a:r>
              <a:rPr lang="en-US" sz="1846" dirty="0">
                <a:solidFill>
                  <a:srgbClr val="0000FF"/>
                </a:solidFill>
              </a:rPr>
              <a:t>:</a:t>
            </a:r>
            <a:r>
              <a:rPr lang="en-US" sz="1846" dirty="0"/>
              <a:t> c</a:t>
            </a:r>
            <a:r>
              <a:rPr lang="en-US" sz="1846" baseline="-25000" dirty="0"/>
              <a:t>x</a:t>
            </a:r>
            <a:br>
              <a:rPr lang="en-US" sz="1846" dirty="0"/>
            </a:br>
            <a:r>
              <a:rPr lang="en-US" sz="1846" dirty="0"/>
              <a:t>(but unknown for future data)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i="1" dirty="0">
                <a:solidFill>
                  <a:srgbClr val="0000FF"/>
                </a:solidFill>
              </a:rPr>
              <a:t>Prediction</a:t>
            </a:r>
            <a:r>
              <a:rPr lang="en-US" sz="1846" dirty="0"/>
              <a:t> by our system:</a:t>
            </a:r>
          </a:p>
          <a:p>
            <a:pPr marL="211021" lvl="1" indent="0" algn="ctr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r>
              <a:rPr lang="en-US" sz="1846" dirty="0"/>
              <a:t>y</a:t>
            </a:r>
            <a:r>
              <a:rPr lang="en-US" sz="1846" baseline="-25000" dirty="0"/>
              <a:t>x</a:t>
            </a:r>
            <a:r>
              <a:rPr lang="en-US" sz="1846" dirty="0"/>
              <a:t> = w</a:t>
            </a:r>
            <a:r>
              <a:rPr lang="en-US" sz="1846" baseline="-25000" dirty="0"/>
              <a:t>0</a:t>
            </a:r>
            <a:r>
              <a:rPr lang="en-US" sz="1846" dirty="0"/>
              <a:t> + w</a:t>
            </a:r>
            <a:r>
              <a:rPr lang="en-US" sz="1846" baseline="-25000" dirty="0"/>
              <a:t>1</a:t>
            </a:r>
            <a:r>
              <a:rPr lang="en-US" sz="1846" dirty="0"/>
              <a:t>x</a:t>
            </a:r>
            <a:r>
              <a:rPr lang="en-US" sz="1846" baseline="-25000" dirty="0"/>
              <a:t>1</a:t>
            </a:r>
            <a:r>
              <a:rPr lang="en-US" sz="1846" dirty="0"/>
              <a:t> + … + w</a:t>
            </a:r>
            <a:r>
              <a:rPr lang="en-US" sz="1846" baseline="-25000" dirty="0"/>
              <a:t>n</a:t>
            </a:r>
            <a:r>
              <a:rPr lang="en-US" sz="1846" dirty="0"/>
              <a:t>x</a:t>
            </a:r>
            <a:r>
              <a:rPr lang="en-US" sz="1846" baseline="-25000" dirty="0"/>
              <a:t>n</a:t>
            </a:r>
            <a:endParaRPr lang="en-US" sz="1846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We often </a:t>
            </a:r>
            <a:r>
              <a:rPr lang="en-US" sz="1846" dirty="0">
                <a:solidFill>
                  <a:srgbClr val="0000FF"/>
                </a:solidFill>
              </a:rPr>
              <a:t>expect</a:t>
            </a:r>
            <a:r>
              <a:rPr lang="en-US" sz="1846" dirty="0"/>
              <a:t> </a:t>
            </a:r>
            <a:r>
              <a:rPr lang="en-US" sz="1846" dirty="0" err="1">
                <a:solidFill>
                  <a:srgbClr val="0000FF"/>
                </a:solidFill>
              </a:rPr>
              <a:t>y</a:t>
            </a:r>
            <a:r>
              <a:rPr lang="en-US" sz="1846" baseline="-25000" dirty="0" err="1">
                <a:solidFill>
                  <a:srgbClr val="0000FF"/>
                </a:solidFill>
              </a:rPr>
              <a:t>x</a:t>
            </a:r>
            <a:r>
              <a:rPr lang="en-US" sz="1846" dirty="0">
                <a:solidFill>
                  <a:srgbClr val="0000FF"/>
                </a:solidFill>
              </a:rPr>
              <a:t> </a:t>
            </a:r>
            <a:r>
              <a:rPr lang="en-US" sz="1846" dirty="0">
                <a:solidFill>
                  <a:srgbClr val="0000FF"/>
                </a:solidFill>
                <a:latin typeface="Symbol" charset="2"/>
                <a:ea typeface="ＭＳ ゴシック"/>
                <a:sym typeface="Symbol" panose="05050102010706020507" pitchFamily="18" charset="2"/>
              </a:rPr>
              <a:t></a:t>
            </a:r>
            <a:r>
              <a:rPr lang="en-US" sz="1846" dirty="0">
                <a:solidFill>
                  <a:srgbClr val="0000FF"/>
                </a:solidFill>
              </a:rPr>
              <a:t> c</a:t>
            </a:r>
            <a:r>
              <a:rPr lang="en-US" sz="1846" baseline="-25000" dirty="0">
                <a:solidFill>
                  <a:srgbClr val="0000FF"/>
                </a:solidFill>
              </a:rPr>
              <a:t>x</a:t>
            </a:r>
            <a:r>
              <a:rPr lang="en-US" sz="1846" dirty="0"/>
              <a:t>.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Prediction for a future observation </a:t>
            </a:r>
            <a:r>
              <a:rPr lang="en-US" sz="2031" b="1" dirty="0"/>
              <a:t>z</a:t>
            </a:r>
            <a:r>
              <a:rPr lang="en-US" sz="2031" dirty="0"/>
              <a:t> = (z</a:t>
            </a:r>
            <a:r>
              <a:rPr lang="en-US" sz="2031" baseline="-25000" dirty="0"/>
              <a:t>1</a:t>
            </a:r>
            <a:r>
              <a:rPr lang="en-US" sz="2031" dirty="0"/>
              <a:t>, z</a:t>
            </a:r>
            <a:r>
              <a:rPr lang="en-US" sz="2031" baseline="-25000" dirty="0"/>
              <a:t>2</a:t>
            </a:r>
            <a:r>
              <a:rPr lang="en-US" sz="2031" dirty="0"/>
              <a:t>, …, z</a:t>
            </a:r>
            <a:r>
              <a:rPr lang="en-US" sz="2031" baseline="-25000" dirty="0"/>
              <a:t>n</a:t>
            </a:r>
            <a:r>
              <a:rPr lang="en-US" sz="2031" dirty="0"/>
              <a:t>)</a:t>
            </a:r>
            <a:r>
              <a:rPr lang="en-US" sz="1846" baseline="30000" dirty="0"/>
              <a:t>T</a:t>
            </a:r>
            <a:endParaRPr lang="en-US" sz="2031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Use the learned function to make prediction</a:t>
            </a:r>
          </a:p>
          <a:p>
            <a:pPr marL="211021" lvl="1" indent="0" algn="ctr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r>
              <a:rPr lang="en-US" sz="1846" dirty="0"/>
              <a:t>f(</a:t>
            </a:r>
            <a:r>
              <a:rPr lang="en-US" sz="1846" b="1" dirty="0"/>
              <a:t>z</a:t>
            </a:r>
            <a:r>
              <a:rPr lang="en-US" sz="1846" dirty="0"/>
              <a:t>) = w</a:t>
            </a:r>
            <a:r>
              <a:rPr lang="en-US" sz="1846" baseline="-25000" dirty="0"/>
              <a:t>0</a:t>
            </a:r>
            <a:r>
              <a:rPr lang="en-US" sz="1846" dirty="0"/>
              <a:t> + w</a:t>
            </a:r>
            <a:r>
              <a:rPr lang="en-US" sz="1846" baseline="-25000" dirty="0"/>
              <a:t>1</a:t>
            </a:r>
            <a:r>
              <a:rPr lang="en-US" sz="1846" dirty="0"/>
              <a:t>z</a:t>
            </a:r>
            <a:r>
              <a:rPr lang="en-US" sz="1846" baseline="-25000" dirty="0"/>
              <a:t>1</a:t>
            </a:r>
            <a:r>
              <a:rPr lang="en-US" sz="1846" dirty="0"/>
              <a:t> + … + w</a:t>
            </a:r>
            <a:r>
              <a:rPr lang="en-US" sz="1846" baseline="-25000" dirty="0"/>
              <a:t>n</a:t>
            </a:r>
            <a:r>
              <a:rPr lang="en-US" sz="1846" dirty="0"/>
              <a:t>z</a:t>
            </a:r>
            <a:r>
              <a:rPr lang="en-US" sz="1846" baseline="-25000" dirty="0"/>
              <a:t>n</a:t>
            </a:r>
            <a:endParaRPr lang="en-US" sz="1846" dirty="0"/>
          </a:p>
          <a:p>
            <a:pPr>
              <a:spcBef>
                <a:spcPts val="1108"/>
              </a:spcBef>
            </a:pPr>
            <a:endParaRPr lang="en-US" sz="203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Learning a regression function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42"/>
            <a:ext cx="8458200" cy="4248150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>
                <a:solidFill>
                  <a:srgbClr val="0000FF"/>
                </a:solidFill>
              </a:rPr>
              <a:t>Learning goal:</a:t>
            </a:r>
            <a:r>
              <a:rPr lang="en-US" sz="2031" dirty="0"/>
              <a:t> </a:t>
            </a:r>
            <a:r>
              <a:rPr lang="en-US" sz="2031" i="1" dirty="0"/>
              <a:t>learn a function f* such that its prediction in the future is the best.</a:t>
            </a:r>
            <a:endParaRPr lang="en-US" sz="1846" i="1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Its generalization is the best.</a:t>
            </a:r>
          </a:p>
          <a:p>
            <a:pPr>
              <a:spcBef>
                <a:spcPts val="1108"/>
              </a:spcBef>
            </a:pPr>
            <a:r>
              <a:rPr lang="en-US" sz="2031" dirty="0">
                <a:solidFill>
                  <a:srgbClr val="FF0000"/>
                </a:solidFill>
              </a:rPr>
              <a:t>Difficulty:</a:t>
            </a:r>
            <a:r>
              <a:rPr lang="en-US" sz="2031" dirty="0"/>
              <a:t> infinite number of functions</a:t>
            </a: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How can we learn? 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Is function f better than g? 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Use a measure</a:t>
            </a: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i="1" dirty="0">
                <a:solidFill>
                  <a:srgbClr val="0000FF"/>
                </a:solidFill>
              </a:rPr>
              <a:t>Loss function</a:t>
            </a:r>
            <a:r>
              <a:rPr lang="en-US" sz="1846" dirty="0"/>
              <a:t> is often used to guide learning.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6119446" y="3006969"/>
            <a:ext cx="2672862" cy="2813538"/>
            <a:chOff x="5867400" y="1524000"/>
            <a:chExt cx="2895600" cy="3048000"/>
          </a:xfrm>
        </p:grpSpPr>
        <p:cxnSp>
          <p:nvCxnSpPr>
            <p:cNvPr id="10" name="Straight Connector 9"/>
            <p:cNvCxnSpPr/>
            <p:nvPr/>
          </p:nvCxnSpPr>
          <p:spPr bwMode="auto">
            <a:xfrm rot="5400000">
              <a:off x="4914900" y="3086100"/>
              <a:ext cx="2971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10800000">
              <a:off x="5943600" y="3962400"/>
              <a:ext cx="28194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0800000" flipV="1">
              <a:off x="6019800" y="2514600"/>
              <a:ext cx="2667000" cy="198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9"/>
            <p:cNvGrpSpPr>
              <a:grpSpLocks/>
            </p:cNvGrpSpPr>
            <p:nvPr/>
          </p:nvGrpSpPr>
          <p:grpSpPr bwMode="auto">
            <a:xfrm>
              <a:off x="67818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7086600" y="3810000"/>
              <a:ext cx="114300" cy="114300"/>
              <a:chOff x="6705600" y="3581400"/>
              <a:chExt cx="152400" cy="153194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70866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8229600" y="2514600"/>
              <a:ext cx="114300" cy="114300"/>
              <a:chOff x="6705600" y="3581400"/>
              <a:chExt cx="152400" cy="153194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219950" y="3486150"/>
              <a:ext cx="114300" cy="114300"/>
              <a:chOff x="6705600" y="3581400"/>
              <a:chExt cx="152400" cy="153194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2"/>
            <p:cNvGrpSpPr>
              <a:grpSpLocks/>
            </p:cNvGrpSpPr>
            <p:nvPr/>
          </p:nvGrpSpPr>
          <p:grpSpPr bwMode="auto">
            <a:xfrm>
              <a:off x="8458200" y="2895600"/>
              <a:ext cx="114300" cy="114300"/>
              <a:chOff x="6705600" y="3581400"/>
              <a:chExt cx="152400" cy="153194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45"/>
            <p:cNvGrpSpPr>
              <a:grpSpLocks/>
            </p:cNvGrpSpPr>
            <p:nvPr/>
          </p:nvGrpSpPr>
          <p:grpSpPr bwMode="auto">
            <a:xfrm>
              <a:off x="7467600" y="3505200"/>
              <a:ext cx="114300" cy="114300"/>
              <a:chOff x="6705600" y="3581400"/>
              <a:chExt cx="152400" cy="15319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7620000" y="3124200"/>
              <a:ext cx="114300" cy="114300"/>
              <a:chOff x="6705600" y="3581400"/>
              <a:chExt cx="152400" cy="153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51"/>
            <p:cNvGrpSpPr>
              <a:grpSpLocks/>
            </p:cNvGrpSpPr>
            <p:nvPr/>
          </p:nvGrpSpPr>
          <p:grpSpPr bwMode="auto">
            <a:xfrm>
              <a:off x="73152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58"/>
            <p:cNvGrpSpPr>
              <a:grpSpLocks/>
            </p:cNvGrpSpPr>
            <p:nvPr/>
          </p:nvGrpSpPr>
          <p:grpSpPr bwMode="auto">
            <a:xfrm>
              <a:off x="7772400" y="2590800"/>
              <a:ext cx="114300" cy="114300"/>
              <a:chOff x="6705600" y="3581400"/>
              <a:chExt cx="152400" cy="153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61"/>
            <p:cNvGrpSpPr>
              <a:grpSpLocks/>
            </p:cNvGrpSpPr>
            <p:nvPr/>
          </p:nvGrpSpPr>
          <p:grpSpPr bwMode="auto">
            <a:xfrm>
              <a:off x="8153400" y="2819400"/>
              <a:ext cx="114300" cy="114300"/>
              <a:chOff x="6705600" y="3581400"/>
              <a:chExt cx="152400" cy="153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64"/>
            <p:cNvGrpSpPr>
              <a:grpSpLocks/>
            </p:cNvGrpSpPr>
            <p:nvPr/>
          </p:nvGrpSpPr>
          <p:grpSpPr bwMode="auto">
            <a:xfrm>
              <a:off x="79248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67"/>
            <p:cNvGrpSpPr>
              <a:grpSpLocks/>
            </p:cNvGrpSpPr>
            <p:nvPr/>
          </p:nvGrpSpPr>
          <p:grpSpPr bwMode="auto">
            <a:xfrm>
              <a:off x="6400800" y="4114800"/>
              <a:ext cx="114300" cy="114300"/>
              <a:chOff x="6705600" y="3581400"/>
              <a:chExt cx="152400" cy="153194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76"/>
            <p:cNvGrpSpPr>
              <a:grpSpLocks/>
            </p:cNvGrpSpPr>
            <p:nvPr/>
          </p:nvGrpSpPr>
          <p:grpSpPr bwMode="auto">
            <a:xfrm>
              <a:off x="5943600" y="4191000"/>
              <a:ext cx="114300" cy="114300"/>
              <a:chOff x="6705600" y="3581400"/>
              <a:chExt cx="152400" cy="153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79"/>
            <p:cNvGrpSpPr>
              <a:grpSpLocks/>
            </p:cNvGrpSpPr>
            <p:nvPr/>
          </p:nvGrpSpPr>
          <p:grpSpPr bwMode="auto">
            <a:xfrm>
              <a:off x="6248400" y="4343400"/>
              <a:ext cx="114300" cy="114300"/>
              <a:chOff x="6705600" y="3581400"/>
              <a:chExt cx="152400" cy="1531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82"/>
            <p:cNvGrpSpPr>
              <a:grpSpLocks/>
            </p:cNvGrpSpPr>
            <p:nvPr/>
          </p:nvGrpSpPr>
          <p:grpSpPr bwMode="auto">
            <a:xfrm>
              <a:off x="6629400" y="4038600"/>
              <a:ext cx="114300" cy="114300"/>
              <a:chOff x="6705600" y="3581400"/>
              <a:chExt cx="152400" cy="15319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89"/>
                <p:cNvSpPr txBox="1">
                  <a:spLocks noChangeArrowheads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441" tIns="8441" rIns="8441" bIns="8441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1662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00" t="-1852" r="-5000" b="-1296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90"/>
                <p:cNvSpPr txBox="1">
                  <a:spLocks noChangeArrowheads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8441" tIns="8441" rIns="8441" bIns="8441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62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oMath>
                    </m:oMathPara>
                  </a14:m>
                  <a:endParaRPr lang="en-US" sz="1662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9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405" r="-270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69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Loss function (hàm lỗi)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67024"/>
            <a:ext cx="8458200" cy="4783014"/>
          </a:xfrm>
        </p:spPr>
        <p:txBody>
          <a:bodyPr>
            <a:normAutofit/>
          </a:bodyPr>
          <a:lstStyle/>
          <a:p>
            <a:pPr>
              <a:spcBef>
                <a:spcPts val="1108"/>
              </a:spcBef>
            </a:pPr>
            <a:r>
              <a:rPr lang="en-US" sz="2031" dirty="0">
                <a:solidFill>
                  <a:srgbClr val="0000FF"/>
                </a:solidFill>
              </a:rPr>
              <a:t>Definition: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The </a:t>
            </a:r>
            <a:r>
              <a:rPr lang="en-US" sz="1846" i="1" dirty="0"/>
              <a:t>error/loss</a:t>
            </a:r>
            <a:r>
              <a:rPr lang="en-US" sz="1846" dirty="0"/>
              <a:t> of the prediction for an abservation </a:t>
            </a:r>
            <a:r>
              <a:rPr lang="en-US" sz="1846" b="1" dirty="0"/>
              <a:t>x</a:t>
            </a:r>
            <a:r>
              <a:rPr lang="en-US" sz="1846" dirty="0"/>
              <a:t> = (x</a:t>
            </a:r>
            <a:r>
              <a:rPr lang="en-US" sz="1846" baseline="-25000" dirty="0"/>
              <a:t>1</a:t>
            </a:r>
            <a:r>
              <a:rPr lang="en-US" sz="1846" dirty="0"/>
              <a:t>, x</a:t>
            </a:r>
            <a:r>
              <a:rPr lang="en-US" sz="1846" baseline="-25000" dirty="0"/>
              <a:t>2</a:t>
            </a:r>
            <a:r>
              <a:rPr lang="en-US" sz="1846" dirty="0"/>
              <a:t>, …, x</a:t>
            </a:r>
            <a:r>
              <a:rPr lang="en-US" sz="1846" baseline="-25000" dirty="0"/>
              <a:t>n</a:t>
            </a:r>
            <a:r>
              <a:rPr lang="en-US" sz="1846" dirty="0"/>
              <a:t>)</a:t>
            </a:r>
            <a:r>
              <a:rPr lang="en-US" sz="1846" baseline="30000" dirty="0"/>
              <a:t>T</a:t>
            </a:r>
            <a:r>
              <a:rPr lang="en-US" sz="1846" dirty="0"/>
              <a:t> </a:t>
            </a:r>
          </a:p>
          <a:p>
            <a:pPr marL="211021" lvl="1" indent="0" algn="ctr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r>
              <a:rPr lang="en-US" sz="1846" dirty="0"/>
              <a:t>r(</a:t>
            </a:r>
            <a:r>
              <a:rPr lang="en-US" sz="1846" b="1" dirty="0"/>
              <a:t>x</a:t>
            </a:r>
            <a:r>
              <a:rPr lang="en-US" sz="1846" dirty="0"/>
              <a:t>) = [c</a:t>
            </a:r>
            <a:r>
              <a:rPr lang="en-US" sz="1846" baseline="-25000" dirty="0"/>
              <a:t>x</a:t>
            </a:r>
            <a:r>
              <a:rPr lang="en-US" sz="1846" dirty="0"/>
              <a:t> – f(</a:t>
            </a:r>
            <a:r>
              <a:rPr lang="en-US" sz="1846" b="1" dirty="0"/>
              <a:t>x</a:t>
            </a:r>
            <a:r>
              <a:rPr lang="en-US" sz="1846" dirty="0"/>
              <a:t>)]</a:t>
            </a:r>
            <a:r>
              <a:rPr lang="en-US" sz="1846" baseline="30000" dirty="0"/>
              <a:t>2</a:t>
            </a:r>
            <a:r>
              <a:rPr lang="en-US" sz="1846" dirty="0"/>
              <a:t> = (c</a:t>
            </a:r>
            <a:r>
              <a:rPr lang="en-US" sz="1846" baseline="-25000" dirty="0"/>
              <a:t>x</a:t>
            </a:r>
            <a:r>
              <a:rPr lang="en-US" sz="1846" dirty="0"/>
              <a:t> – w</a:t>
            </a:r>
            <a:r>
              <a:rPr lang="en-US" sz="1846" baseline="-25000" dirty="0"/>
              <a:t>0</a:t>
            </a:r>
            <a:r>
              <a:rPr lang="en-US" sz="1846" dirty="0"/>
              <a:t> – w</a:t>
            </a:r>
            <a:r>
              <a:rPr lang="en-US" sz="1846" baseline="-25000" dirty="0"/>
              <a:t>1</a:t>
            </a:r>
            <a:r>
              <a:rPr lang="en-US" sz="1846" dirty="0"/>
              <a:t>x</a:t>
            </a:r>
            <a:r>
              <a:rPr lang="en-US" sz="1846" baseline="-25000" dirty="0"/>
              <a:t>1</a:t>
            </a:r>
            <a:r>
              <a:rPr lang="en-US" sz="1846" dirty="0"/>
              <a:t> -… - w</a:t>
            </a:r>
            <a:r>
              <a:rPr lang="en-US" sz="1846" baseline="-25000" dirty="0"/>
              <a:t>n</a:t>
            </a:r>
            <a:r>
              <a:rPr lang="en-US" sz="1846" dirty="0"/>
              <a:t>x</a:t>
            </a:r>
            <a:r>
              <a:rPr lang="en-US" sz="1846" baseline="-25000" dirty="0"/>
              <a:t>n</a:t>
            </a:r>
            <a:r>
              <a:rPr lang="en-US" sz="1846" dirty="0"/>
              <a:t>)</a:t>
            </a:r>
            <a:r>
              <a:rPr lang="en-US" sz="1846" baseline="30000" dirty="0"/>
              <a:t>2</a:t>
            </a: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dirty="0"/>
              <a:t>The </a:t>
            </a:r>
            <a:r>
              <a:rPr lang="en-US" sz="1846" i="1" dirty="0"/>
              <a:t>expected loss of f</a:t>
            </a:r>
            <a:r>
              <a:rPr lang="en-US" sz="1846" dirty="0"/>
              <a:t> over the whole space:</a:t>
            </a:r>
          </a:p>
          <a:p>
            <a:pPr marL="211021" lvl="1" indent="0" algn="ctr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r>
              <a:rPr lang="en-US" sz="1846" dirty="0"/>
              <a:t>E = </a:t>
            </a:r>
            <a:r>
              <a:rPr lang="en-US" sz="1846" b="1" dirty="0"/>
              <a:t>E</a:t>
            </a:r>
            <a:r>
              <a:rPr lang="en-US" sz="1846" baseline="-25000" dirty="0"/>
              <a:t>x</a:t>
            </a:r>
            <a:r>
              <a:rPr lang="en-US" sz="1846" dirty="0"/>
              <a:t>[r(</a:t>
            </a:r>
            <a:r>
              <a:rPr lang="en-US" sz="1846" b="1" dirty="0"/>
              <a:t>x</a:t>
            </a:r>
            <a:r>
              <a:rPr lang="en-US" sz="1846" dirty="0"/>
              <a:t>)] = </a:t>
            </a:r>
            <a:r>
              <a:rPr lang="en-US" sz="1846" b="1" dirty="0"/>
              <a:t>E</a:t>
            </a:r>
            <a:r>
              <a:rPr lang="en-US" sz="1846" baseline="-25000" dirty="0"/>
              <a:t>x</a:t>
            </a:r>
            <a:r>
              <a:rPr lang="en-US" sz="1846" dirty="0"/>
              <a:t>[c</a:t>
            </a:r>
            <a:r>
              <a:rPr lang="en-US" sz="1846" baseline="-25000" dirty="0"/>
              <a:t>x</a:t>
            </a:r>
            <a:r>
              <a:rPr lang="en-US" sz="1846" dirty="0"/>
              <a:t> – f(</a:t>
            </a:r>
            <a:r>
              <a:rPr lang="en-US" sz="1846" b="1" dirty="0"/>
              <a:t>x</a:t>
            </a:r>
            <a:r>
              <a:rPr lang="en-US" sz="1846" dirty="0"/>
              <a:t>)]</a:t>
            </a:r>
            <a:r>
              <a:rPr lang="en-US" sz="1846" baseline="30000" dirty="0"/>
              <a:t>2</a:t>
            </a:r>
            <a:r>
              <a:rPr lang="en-US" sz="1846" dirty="0"/>
              <a:t>  </a:t>
            </a:r>
          </a:p>
          <a:p>
            <a:pPr marL="417646" lvl="1" indent="0">
              <a:spcBef>
                <a:spcPts val="1108"/>
              </a:spcBef>
              <a:buClr>
                <a:schemeClr val="tx1"/>
              </a:buClr>
              <a:buSzPct val="50000"/>
              <a:buNone/>
            </a:pPr>
            <a:r>
              <a:rPr lang="en-US" sz="1846" dirty="0"/>
              <a:t>(</a:t>
            </a:r>
            <a:r>
              <a:rPr lang="en-US" sz="1846" b="1" dirty="0"/>
              <a:t>E</a:t>
            </a:r>
            <a:r>
              <a:rPr lang="en-US" sz="1846" baseline="-25000" dirty="0"/>
              <a:t>x</a:t>
            </a:r>
            <a:r>
              <a:rPr lang="en-US" sz="1846" dirty="0"/>
              <a:t> is the expectation over </a:t>
            </a:r>
            <a:r>
              <a:rPr lang="en-US" sz="1846" b="1" dirty="0"/>
              <a:t>x</a:t>
            </a:r>
            <a:r>
              <a:rPr lang="en-US" sz="1846" dirty="0"/>
              <a:t>)</a:t>
            </a:r>
          </a:p>
          <a:p>
            <a:pPr>
              <a:spcBef>
                <a:spcPts val="1108"/>
              </a:spcBef>
            </a:pPr>
            <a:r>
              <a:rPr lang="en-US" sz="2031" dirty="0"/>
              <a:t>The goal of learning is to find f* that minimizes the expected loss:</a:t>
            </a:r>
          </a:p>
          <a:p>
            <a:pPr>
              <a:spcBef>
                <a:spcPts val="1108"/>
              </a:spcBef>
            </a:pPr>
            <a:endParaRPr lang="en-US" dirty="0"/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1846" b="1" dirty="0"/>
              <a:t>H</a:t>
            </a:r>
            <a:r>
              <a:rPr lang="en-US" sz="1846" dirty="0"/>
              <a:t> is the space of functions of linear form.</a:t>
            </a:r>
            <a:endParaRPr lang="en-US" sz="2031" dirty="0"/>
          </a:p>
          <a:p>
            <a:pPr>
              <a:spcBef>
                <a:spcPts val="1108"/>
              </a:spcBef>
            </a:pPr>
            <a:r>
              <a:rPr lang="en-US" sz="2031" dirty="0">
                <a:solidFill>
                  <a:srgbClr val="FF0000"/>
                </a:solidFill>
              </a:rPr>
              <a:t>But</a:t>
            </a:r>
            <a:r>
              <a:rPr lang="en-US" sz="2031" dirty="0"/>
              <a:t>, we cannot work directly with this problem during the learning phase. </a:t>
            </a:r>
            <a:r>
              <a:rPr lang="en-US" sz="2031" dirty="0">
                <a:solidFill>
                  <a:srgbClr val="FF0000"/>
                </a:solidFill>
              </a:rPr>
              <a:t>(why?)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2" y="4470803"/>
            <a:ext cx="3774831" cy="351692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7791643" y="3028202"/>
            <a:ext cx="1195754" cy="77372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206"/>
              <a:gd name="adj6" fmla="val -4978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/>
              <a:t>Cost, risk</a:t>
            </a:r>
          </a:p>
        </p:txBody>
      </p:sp>
    </p:spTree>
    <p:extLst>
      <p:ext uri="{BB962C8B-B14F-4D97-AF65-F5344CB8AC3E}">
        <p14:creationId xmlns:p14="http://schemas.microsoft.com/office/powerpoint/2010/main" val="37276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4790</Words>
  <Application>Microsoft Macintosh PowerPoint</Application>
  <PresentationFormat>On-screen Show (4:3)</PresentationFormat>
  <Paragraphs>881</Paragraphs>
  <Slides>58</Slides>
  <Notes>52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Linh AvantGarde</vt:lpstr>
      <vt:lpstr>ＭＳ ゴシック</vt:lpstr>
      <vt:lpstr>Arial</vt:lpstr>
      <vt:lpstr>Calibri</vt:lpstr>
      <vt:lpstr>Cambria Math</vt:lpstr>
      <vt:lpstr>Courier New</vt:lpstr>
      <vt:lpstr>Segoe UI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Contents</vt:lpstr>
      <vt:lpstr>Linear regression</vt:lpstr>
      <vt:lpstr>Linear regression: introduction</vt:lpstr>
      <vt:lpstr>Linear regression: example</vt:lpstr>
      <vt:lpstr>Prediction</vt:lpstr>
      <vt:lpstr>Learning a regression function</vt:lpstr>
      <vt:lpstr>Loss function (hàm lỗi)</vt:lpstr>
      <vt:lpstr>Empirical loss</vt:lpstr>
      <vt:lpstr>Methods: ordinary least squares (OLS)</vt:lpstr>
      <vt:lpstr>Methods: OLS</vt:lpstr>
      <vt:lpstr>Methods: OLS example</vt:lpstr>
      <vt:lpstr>Methods: limitations of OLS</vt:lpstr>
      <vt:lpstr>Methods: Ridge regression (1)</vt:lpstr>
      <vt:lpstr>Methods: Ridge regression (2)</vt:lpstr>
      <vt:lpstr>Methods: Ridge regression (3)</vt:lpstr>
      <vt:lpstr>Methods: Ridge regression (4)</vt:lpstr>
      <vt:lpstr>An example of using Ridge and OLS</vt:lpstr>
      <vt:lpstr>Effects of λ in Ridge regression</vt:lpstr>
      <vt:lpstr>LASSO</vt:lpstr>
      <vt:lpstr>LASSO: regularization role</vt:lpstr>
      <vt:lpstr>OLS, Ridge, and LASSO</vt:lpstr>
      <vt:lpstr>Classification</vt:lpstr>
      <vt:lpstr>1. Decision tree</vt:lpstr>
      <vt:lpstr>Examples of a decision tree (1)</vt:lpstr>
      <vt:lpstr>Examples of a decision tree (2)</vt:lpstr>
      <vt:lpstr>Classification problem</vt:lpstr>
      <vt:lpstr>Tree representation (1)</vt:lpstr>
      <vt:lpstr>Tree representation (2)</vt:lpstr>
      <vt:lpstr>Representation by a disjunction</vt:lpstr>
      <vt:lpstr>2. Learning a decision tree by ID3</vt:lpstr>
      <vt:lpstr>The ID3 algorithm</vt:lpstr>
      <vt:lpstr>How to choose the test attributes?</vt:lpstr>
      <vt:lpstr>Information gain: entropy</vt:lpstr>
      <vt:lpstr>Information gain: entropy example</vt:lpstr>
      <vt:lpstr>Information gain</vt:lpstr>
      <vt:lpstr>Information gain: example (1)</vt:lpstr>
      <vt:lpstr>Information gain: example (2)</vt:lpstr>
      <vt:lpstr>ID3: example (1)</vt:lpstr>
      <vt:lpstr>ID3: example (2)</vt:lpstr>
      <vt:lpstr>ID3: searching scheme (1)</vt:lpstr>
      <vt:lpstr>ID3: searching scheme (2)</vt:lpstr>
      <vt:lpstr>ID3: searching scheme (3)</vt:lpstr>
      <vt:lpstr>3. Some issues of ID3</vt:lpstr>
      <vt:lpstr>Overfitting in ID3 (1)</vt:lpstr>
      <vt:lpstr>Overfitting in ID3 (2)</vt:lpstr>
      <vt:lpstr>Overfitting: solutions</vt:lpstr>
      <vt:lpstr>Reduced-error pruning</vt:lpstr>
      <vt:lpstr>ID3: attribute selection</vt:lpstr>
      <vt:lpstr>ID3: missing or real values</vt:lpstr>
      <vt:lpstr>4. Decision trees for regression</vt:lpstr>
      <vt:lpstr>5. Random forests</vt:lpstr>
      <vt:lpstr>5. Random forests</vt:lpstr>
      <vt:lpstr>5. RF: three basic ingredients</vt:lpstr>
      <vt:lpstr>5. RF: algorithm</vt:lpstr>
      <vt:lpstr>5. RF: practical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Than Quang Khoat</cp:lastModifiedBy>
  <cp:revision>56</cp:revision>
  <dcterms:created xsi:type="dcterms:W3CDTF">2020-04-20T02:25:53Z</dcterms:created>
  <dcterms:modified xsi:type="dcterms:W3CDTF">2021-01-13T09:11:29Z</dcterms:modified>
</cp:coreProperties>
</file>